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9" r:id="rId4"/>
    <p:sldId id="259" r:id="rId5"/>
    <p:sldId id="268" r:id="rId6"/>
    <p:sldId id="269" r:id="rId7"/>
    <p:sldId id="270" r:id="rId8"/>
    <p:sldId id="280" r:id="rId9"/>
    <p:sldId id="271" r:id="rId10"/>
    <p:sldId id="281" r:id="rId11"/>
    <p:sldId id="258" r:id="rId12"/>
    <p:sldId id="285" r:id="rId13"/>
    <p:sldId id="272" r:id="rId14"/>
    <p:sldId id="273" r:id="rId15"/>
    <p:sldId id="274" r:id="rId16"/>
    <p:sldId id="282" r:id="rId17"/>
    <p:sldId id="275" r:id="rId18"/>
    <p:sldId id="276" r:id="rId19"/>
    <p:sldId id="277" r:id="rId20"/>
    <p:sldId id="278" r:id="rId21"/>
    <p:sldId id="283" r:id="rId2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8C3-D090-465A-AACC-CBAD625D9456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F50C-541B-4030-AA4E-6B92EE84D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87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8C3-D090-465A-AACC-CBAD625D9456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F50C-541B-4030-AA4E-6B92EE84D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76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8C3-D090-465A-AACC-CBAD625D9456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F50C-541B-4030-AA4E-6B92EE84D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77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8C3-D090-465A-AACC-CBAD625D9456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F50C-541B-4030-AA4E-6B92EE84D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48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8C3-D090-465A-AACC-CBAD625D9456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F50C-541B-4030-AA4E-6B92EE84D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04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8C3-D090-465A-AACC-CBAD625D9456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F50C-541B-4030-AA4E-6B92EE84D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4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8C3-D090-465A-AACC-CBAD625D9456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F50C-541B-4030-AA4E-6B92EE84D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99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8C3-D090-465A-AACC-CBAD625D9456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F50C-541B-4030-AA4E-6B92EE84D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8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8C3-D090-465A-AACC-CBAD625D9456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F50C-541B-4030-AA4E-6B92EE84D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92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8C3-D090-465A-AACC-CBAD625D9456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F50C-541B-4030-AA4E-6B92EE84D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4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B8C3-D090-465A-AACC-CBAD625D9456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F50C-541B-4030-AA4E-6B92EE84D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6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BB8C3-D090-465A-AACC-CBAD625D9456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F50C-541B-4030-AA4E-6B92EE84D5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29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007604" y="2348880"/>
            <a:ext cx="712879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30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우수상용품 시범사용 제안품목</a:t>
            </a:r>
            <a:endParaRPr lang="en-US" altLang="ko-KR" sz="30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0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0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온라인 신청방법</a:t>
            </a:r>
            <a:r>
              <a:rPr lang="en-US" altLang="ko-KR" sz="30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30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2" descr="D:\한국조달연구원_190201\내문서\My Pictures\CI\국방부\mnd_logo_signatur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35" y="116632"/>
            <a:ext cx="217299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3A9C3910-2884-47E6-B1AD-030443E83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52" y="6309320"/>
            <a:ext cx="1998096" cy="2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4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9D88AA7-0A6F-404B-B312-29F90520FED0}"/>
              </a:ext>
            </a:extLst>
          </p:cNvPr>
          <p:cNvSpPr txBox="1"/>
          <p:nvPr/>
        </p:nvSpPr>
        <p:spPr>
          <a:xfrm>
            <a:off x="1187624" y="2204864"/>
            <a:ext cx="6768752" cy="175432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</a:rPr>
              <a:t>[3</a:t>
            </a:r>
            <a:r>
              <a:rPr lang="ko-KR" altLang="en-US" sz="3600" b="1" dirty="0">
                <a:solidFill>
                  <a:schemeClr val="tx1"/>
                </a:solidFill>
              </a:rPr>
              <a:t>단계</a:t>
            </a:r>
            <a:r>
              <a:rPr lang="en-US" altLang="ko-KR" sz="3600" b="1" dirty="0">
                <a:solidFill>
                  <a:schemeClr val="tx1"/>
                </a:solidFill>
              </a:rPr>
              <a:t>]</a:t>
            </a:r>
            <a:endParaRPr lang="en-US" altLang="ko-KR" sz="3600" b="1" dirty="0"/>
          </a:p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600" b="1" dirty="0">
                <a:solidFill>
                  <a:schemeClr val="tx1"/>
                </a:solidFill>
              </a:rPr>
              <a:t>온라인 신청서 작성</a:t>
            </a:r>
          </a:p>
        </p:txBody>
      </p:sp>
    </p:spTree>
    <p:extLst>
      <p:ext uri="{BB962C8B-B14F-4D97-AF65-F5344CB8AC3E}">
        <p14:creationId xmlns:p14="http://schemas.microsoft.com/office/powerpoint/2010/main" val="50879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C00000"/>
                </a:solidFill>
              </a:rPr>
              <a:t>[3-1</a:t>
            </a:r>
            <a:r>
              <a:rPr lang="ko-KR" altLang="en-US" b="1" dirty="0">
                <a:solidFill>
                  <a:srgbClr val="C00000"/>
                </a:solidFill>
              </a:rPr>
              <a:t>단계</a:t>
            </a:r>
            <a:r>
              <a:rPr lang="en-US" altLang="ko-KR" b="1" dirty="0">
                <a:solidFill>
                  <a:srgbClr val="C00000"/>
                </a:solidFill>
              </a:rPr>
              <a:t>]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한국조달연구원 홈페이지 </a:t>
            </a:r>
            <a:r>
              <a:rPr lang="en-US" altLang="ko-KR" b="1" dirty="0">
                <a:solidFill>
                  <a:schemeClr val="tx1"/>
                </a:solidFill>
              </a:rPr>
              <a:t>- </a:t>
            </a:r>
            <a:r>
              <a:rPr lang="ko-KR" altLang="en-US" b="1" dirty="0">
                <a:solidFill>
                  <a:schemeClr val="tx1"/>
                </a:solidFill>
              </a:rPr>
              <a:t>연구분야 </a:t>
            </a:r>
            <a:r>
              <a:rPr lang="en-US" altLang="ko-KR" b="1" dirty="0">
                <a:solidFill>
                  <a:schemeClr val="tx1"/>
                </a:solidFill>
              </a:rPr>
              <a:t>- </a:t>
            </a:r>
            <a:r>
              <a:rPr lang="ko-KR" altLang="en-US" b="1" dirty="0">
                <a:solidFill>
                  <a:schemeClr val="tx1"/>
                </a:solidFill>
              </a:rPr>
              <a:t>국방조달연구센터 접속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8A0EE2-A053-4985-8019-A12396DAC928}"/>
              </a:ext>
            </a:extLst>
          </p:cNvPr>
          <p:cNvSpPr txBox="1"/>
          <p:nvPr/>
        </p:nvSpPr>
        <p:spPr>
          <a:xfrm>
            <a:off x="4860031" y="1591823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chemeClr val="bg1"/>
                </a:solidFill>
              </a:rPr>
              <a:t>②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11F39C9-8495-41BF-B384-934A93159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526"/>
            <a:ext cx="9144000" cy="6292857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496212F-9801-4A1D-9420-1EA419AD02D9}"/>
              </a:ext>
            </a:extLst>
          </p:cNvPr>
          <p:cNvSpPr/>
          <p:nvPr/>
        </p:nvSpPr>
        <p:spPr>
          <a:xfrm>
            <a:off x="3563888" y="643883"/>
            <a:ext cx="864096" cy="28803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14934-0662-439E-B7D2-BC922E3238A9}"/>
              </a:ext>
            </a:extLst>
          </p:cNvPr>
          <p:cNvSpPr txBox="1"/>
          <p:nvPr/>
        </p:nvSpPr>
        <p:spPr>
          <a:xfrm>
            <a:off x="4355976" y="611396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70C0"/>
                </a:solidFill>
              </a:rPr>
              <a:t>①</a:t>
            </a:r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6B606EC-56BF-4C6D-8B25-D17FBDE99B70}"/>
              </a:ext>
            </a:extLst>
          </p:cNvPr>
          <p:cNvSpPr/>
          <p:nvPr/>
        </p:nvSpPr>
        <p:spPr>
          <a:xfrm>
            <a:off x="3563888" y="1844823"/>
            <a:ext cx="864096" cy="19537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95C6CB-BD80-407C-A1DD-C19C560C1B93}"/>
              </a:ext>
            </a:extLst>
          </p:cNvPr>
          <p:cNvSpPr txBox="1"/>
          <p:nvPr/>
        </p:nvSpPr>
        <p:spPr>
          <a:xfrm>
            <a:off x="4410521" y="1700808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②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1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C00000"/>
                </a:solidFill>
              </a:rPr>
              <a:t>[3-2</a:t>
            </a:r>
            <a:r>
              <a:rPr lang="ko-KR" altLang="en-US" b="1" dirty="0">
                <a:solidFill>
                  <a:srgbClr val="C00000"/>
                </a:solidFill>
              </a:rPr>
              <a:t>단계</a:t>
            </a:r>
            <a:r>
              <a:rPr lang="en-US" altLang="ko-KR" b="1" dirty="0">
                <a:solidFill>
                  <a:srgbClr val="C00000"/>
                </a:solidFill>
              </a:rPr>
              <a:t>]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 국방조달연구센터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연구분야 </a:t>
            </a:r>
            <a:r>
              <a:rPr lang="en-US" altLang="ko-KR" b="1" dirty="0">
                <a:solidFill>
                  <a:schemeClr val="tx1"/>
                </a:solidFill>
              </a:rPr>
              <a:t>- </a:t>
            </a:r>
            <a:r>
              <a:rPr lang="ko-KR" altLang="en-US" b="1" dirty="0">
                <a:solidFill>
                  <a:schemeClr val="tx1"/>
                </a:solidFill>
              </a:rPr>
              <a:t>전문지원분야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온라인신청 접속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8A0EE2-A053-4985-8019-A12396DAC928}"/>
              </a:ext>
            </a:extLst>
          </p:cNvPr>
          <p:cNvSpPr txBox="1"/>
          <p:nvPr/>
        </p:nvSpPr>
        <p:spPr>
          <a:xfrm>
            <a:off x="4860031" y="1591823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chemeClr val="bg1"/>
                </a:solidFill>
              </a:rPr>
              <a:t>②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9857F9B-178F-4B68-97C7-167695621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039"/>
            <a:ext cx="9144000" cy="629796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1DD4316-FEC1-4E47-88AC-527BE66BF0FB}"/>
              </a:ext>
            </a:extLst>
          </p:cNvPr>
          <p:cNvSpPr/>
          <p:nvPr/>
        </p:nvSpPr>
        <p:spPr>
          <a:xfrm>
            <a:off x="107504" y="4653136"/>
            <a:ext cx="720080" cy="21602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BA9764-197F-4C9B-8A34-90AC94CF918C}"/>
              </a:ext>
            </a:extLst>
          </p:cNvPr>
          <p:cNvSpPr txBox="1"/>
          <p:nvPr/>
        </p:nvSpPr>
        <p:spPr>
          <a:xfrm>
            <a:off x="793177" y="4576482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70C0"/>
                </a:solidFill>
              </a:rPr>
              <a:t>①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748938B-F864-4D53-968D-9355E38AB72F}"/>
              </a:ext>
            </a:extLst>
          </p:cNvPr>
          <p:cNvSpPr/>
          <p:nvPr/>
        </p:nvSpPr>
        <p:spPr>
          <a:xfrm>
            <a:off x="107504" y="5229200"/>
            <a:ext cx="720080" cy="21602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BD041E-C8D4-47CA-8235-5C6D22898B9C}"/>
              </a:ext>
            </a:extLst>
          </p:cNvPr>
          <p:cNvSpPr txBox="1"/>
          <p:nvPr/>
        </p:nvSpPr>
        <p:spPr>
          <a:xfrm>
            <a:off x="793176" y="5152546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chemeClr val="accent1"/>
                </a:solidFill>
              </a:rPr>
              <a:t>②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5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[3-3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단계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연구분야 </a:t>
            </a:r>
            <a:r>
              <a:rPr lang="en-US" altLang="ko-KR" b="1" dirty="0">
                <a:solidFill>
                  <a:schemeClr val="tx1"/>
                </a:solidFill>
              </a:rPr>
              <a:t>- </a:t>
            </a:r>
            <a:r>
              <a:rPr lang="ko-KR" altLang="en-US" b="1" dirty="0">
                <a:solidFill>
                  <a:schemeClr val="tx1"/>
                </a:solidFill>
              </a:rPr>
              <a:t>전문지원분야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온라인신청 접속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페이지 하단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온라인신청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C9973E2-4D5E-48B5-9B5E-19FF79684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0040"/>
            <a:ext cx="9108717" cy="629796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66F06B9-06C4-4406-A8E7-3643B7B36398}"/>
              </a:ext>
            </a:extLst>
          </p:cNvPr>
          <p:cNvSpPr/>
          <p:nvPr/>
        </p:nvSpPr>
        <p:spPr>
          <a:xfrm>
            <a:off x="3275856" y="6218262"/>
            <a:ext cx="1296144" cy="36004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35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[3-3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단계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연구분야 </a:t>
            </a:r>
            <a:r>
              <a:rPr lang="en-US" altLang="ko-KR" b="1" dirty="0">
                <a:solidFill>
                  <a:schemeClr val="tx1"/>
                </a:solidFill>
              </a:rPr>
              <a:t>- </a:t>
            </a:r>
            <a:r>
              <a:rPr lang="ko-KR" altLang="en-US" b="1" dirty="0">
                <a:solidFill>
                  <a:schemeClr val="tx1"/>
                </a:solidFill>
              </a:rPr>
              <a:t>전문지원분야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온라인신청 접속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lang="ko-KR" altLang="en-US" sz="13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온라인 신청</a:t>
            </a:r>
            <a:r>
              <a:rPr lang="en-US" altLang="ko-KR" sz="13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-</a:t>
            </a:r>
            <a:r>
              <a:rPr lang="ko-KR" altLang="en-US" sz="13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신청서 작성</a:t>
            </a:r>
            <a:r>
              <a:rPr lang="en-US" altLang="ko-KR" sz="13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B935EEC-A3B6-4FF4-891C-E213733B1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" y="560040"/>
            <a:ext cx="5354191" cy="629796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4F5F7B2-0A1E-4981-8A9B-BCD1F518ADAA}"/>
              </a:ext>
            </a:extLst>
          </p:cNvPr>
          <p:cNvSpPr/>
          <p:nvPr/>
        </p:nvSpPr>
        <p:spPr>
          <a:xfrm>
            <a:off x="3131840" y="688826"/>
            <a:ext cx="1872208" cy="360040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C00000"/>
                </a:solidFill>
              </a:rPr>
              <a:t>* </a:t>
            </a:r>
            <a:r>
              <a:rPr lang="ko-KR" altLang="en-US" sz="1300" b="1" dirty="0">
                <a:solidFill>
                  <a:srgbClr val="0070C0"/>
                </a:solidFill>
              </a:rPr>
              <a:t>표기 항목 필수 작성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ED6EEB6-57D4-4958-914E-0B2365D9497F}"/>
              </a:ext>
            </a:extLst>
          </p:cNvPr>
          <p:cNvSpPr/>
          <p:nvPr/>
        </p:nvSpPr>
        <p:spPr>
          <a:xfrm>
            <a:off x="5364088" y="688826"/>
            <a:ext cx="3672408" cy="6052542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C00000"/>
                </a:solidFill>
              </a:rPr>
              <a:t>&lt;</a:t>
            </a:r>
            <a:r>
              <a:rPr lang="ko-KR" altLang="en-US" b="1" dirty="0">
                <a:solidFill>
                  <a:srgbClr val="C00000"/>
                </a:solidFill>
              </a:rPr>
              <a:t>온라인 신청서 작성법</a:t>
            </a:r>
            <a:r>
              <a:rPr lang="en-US" altLang="ko-KR" b="1" dirty="0">
                <a:solidFill>
                  <a:srgbClr val="C00000"/>
                </a:solidFill>
              </a:rPr>
              <a:t>&gt;</a:t>
            </a:r>
          </a:p>
          <a:p>
            <a:pPr algn="ctr"/>
            <a:endParaRPr lang="en-US" altLang="ko-KR" sz="1300" b="1" dirty="0">
              <a:solidFill>
                <a:srgbClr val="C00000"/>
              </a:solidFill>
            </a:endParaRPr>
          </a:p>
          <a:p>
            <a:pPr algn="just"/>
            <a:r>
              <a:rPr lang="en-US" altLang="ko-KR" sz="1300" b="1" dirty="0">
                <a:solidFill>
                  <a:srgbClr val="0070C0"/>
                </a:solidFill>
              </a:rPr>
              <a:t>① </a:t>
            </a:r>
            <a:r>
              <a:rPr lang="ko-KR" altLang="en-US" sz="1300" b="1" dirty="0">
                <a:solidFill>
                  <a:srgbClr val="0070C0"/>
                </a:solidFill>
              </a:rPr>
              <a:t>제품명 </a:t>
            </a:r>
            <a:r>
              <a:rPr lang="en-US" altLang="ko-KR" sz="1300" b="1" dirty="0">
                <a:solidFill>
                  <a:srgbClr val="0070C0"/>
                </a:solidFill>
              </a:rPr>
              <a:t>(</a:t>
            </a:r>
            <a:r>
              <a:rPr lang="ko-KR" altLang="en-US" sz="1300" b="1" dirty="0">
                <a:solidFill>
                  <a:srgbClr val="0070C0"/>
                </a:solidFill>
              </a:rPr>
              <a:t>작성 ○</a:t>
            </a:r>
            <a:r>
              <a:rPr lang="en-US" altLang="ko-KR" sz="1300" b="1" dirty="0">
                <a:solidFill>
                  <a:srgbClr val="0070C0"/>
                </a:solidFill>
              </a:rPr>
              <a:t>)</a:t>
            </a:r>
          </a:p>
          <a:p>
            <a:pPr algn="just"/>
            <a:endParaRPr lang="en-US" altLang="ko-KR" sz="1300" b="1" dirty="0">
              <a:solidFill>
                <a:srgbClr val="0070C0"/>
              </a:solidFill>
            </a:endParaRPr>
          </a:p>
          <a:p>
            <a:pPr algn="just"/>
            <a:r>
              <a:rPr lang="ko-KR" altLang="ko-KR" sz="1300" b="1" dirty="0">
                <a:solidFill>
                  <a:srgbClr val="0070C0"/>
                </a:solidFill>
              </a:rPr>
              <a:t>②</a:t>
            </a:r>
            <a:r>
              <a:rPr lang="en-US" altLang="ko-KR" sz="1300" b="1" dirty="0">
                <a:solidFill>
                  <a:srgbClr val="0070C0"/>
                </a:solidFill>
              </a:rPr>
              <a:t> </a:t>
            </a:r>
            <a:r>
              <a:rPr lang="ko-KR" altLang="en-US" sz="1300" b="1" dirty="0">
                <a:solidFill>
                  <a:srgbClr val="0070C0"/>
                </a:solidFill>
              </a:rPr>
              <a:t>기업명</a:t>
            </a:r>
            <a:r>
              <a:rPr lang="en-US" altLang="ko-KR" sz="1300" b="1" dirty="0">
                <a:solidFill>
                  <a:srgbClr val="0070C0"/>
                </a:solidFill>
              </a:rPr>
              <a:t>, </a:t>
            </a:r>
            <a:r>
              <a:rPr lang="ko-KR" altLang="en-US" sz="1300" b="1" dirty="0">
                <a:solidFill>
                  <a:srgbClr val="0070C0"/>
                </a:solidFill>
              </a:rPr>
              <a:t>사업자등록번호</a:t>
            </a:r>
            <a:r>
              <a:rPr lang="en-US" altLang="ko-KR" sz="1300" b="1" dirty="0">
                <a:solidFill>
                  <a:srgbClr val="0070C0"/>
                </a:solidFill>
              </a:rPr>
              <a:t>, </a:t>
            </a:r>
            <a:r>
              <a:rPr lang="ko-KR" altLang="en-US" sz="1300" b="1" dirty="0">
                <a:solidFill>
                  <a:srgbClr val="0070C0"/>
                </a:solidFill>
              </a:rPr>
              <a:t>소재지</a:t>
            </a:r>
            <a:r>
              <a:rPr lang="en-US" altLang="ko-KR" sz="1300" b="1" dirty="0">
                <a:solidFill>
                  <a:srgbClr val="0070C0"/>
                </a:solidFill>
              </a:rPr>
              <a:t>(</a:t>
            </a:r>
            <a:r>
              <a:rPr lang="ko-KR" altLang="en-US" sz="1300" b="1" dirty="0">
                <a:solidFill>
                  <a:srgbClr val="0070C0"/>
                </a:solidFill>
              </a:rPr>
              <a:t>작성 </a:t>
            </a:r>
            <a:r>
              <a:rPr lang="en-US" altLang="ko-KR" sz="1300" b="1" dirty="0">
                <a:solidFill>
                  <a:srgbClr val="0070C0"/>
                </a:solidFill>
              </a:rPr>
              <a:t>X)</a:t>
            </a:r>
          </a:p>
          <a:p>
            <a:pPr algn="just"/>
            <a:r>
              <a:rPr lang="en-US" altLang="ko-KR" sz="1100" b="1" dirty="0">
                <a:solidFill>
                  <a:srgbClr val="0070C0"/>
                </a:solidFill>
              </a:rPr>
              <a:t>    (</a:t>
            </a:r>
            <a:r>
              <a:rPr lang="ko-KR" altLang="en-US" sz="1100" b="1" dirty="0">
                <a:solidFill>
                  <a:srgbClr val="0070C0"/>
                </a:solidFill>
              </a:rPr>
              <a:t>자동생성 </a:t>
            </a:r>
            <a:r>
              <a:rPr lang="en-US" altLang="ko-KR" sz="1100" b="1" dirty="0">
                <a:solidFill>
                  <a:srgbClr val="0070C0"/>
                </a:solidFill>
              </a:rPr>
              <a:t>: </a:t>
            </a:r>
            <a:r>
              <a:rPr lang="ko-KR" altLang="en-US" sz="1100" b="1" dirty="0">
                <a:solidFill>
                  <a:srgbClr val="0070C0"/>
                </a:solidFill>
              </a:rPr>
              <a:t>기업회원 가입정보</a:t>
            </a:r>
            <a:r>
              <a:rPr lang="en-US" altLang="ko-KR" sz="1100" b="1" dirty="0">
                <a:solidFill>
                  <a:srgbClr val="0070C0"/>
                </a:solidFill>
              </a:rPr>
              <a:t>)</a:t>
            </a:r>
          </a:p>
          <a:p>
            <a:pPr algn="just"/>
            <a:endParaRPr lang="en-US" altLang="ko-KR" sz="1300" b="1" dirty="0">
              <a:solidFill>
                <a:srgbClr val="0070C0"/>
              </a:solidFill>
            </a:endParaRP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300" b="1" dirty="0">
                <a:solidFill>
                  <a:srgbClr val="0070C0"/>
                </a:solidFill>
              </a:rPr>
              <a:t>③ </a:t>
            </a:r>
            <a:r>
              <a:rPr lang="ko-KR" altLang="en-US" sz="1300" b="1" dirty="0">
                <a:solidFill>
                  <a:srgbClr val="0070C0"/>
                </a:solidFill>
              </a:rPr>
              <a:t>담당자 연락처 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작성 ○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  <a:p>
            <a:pPr algn="just"/>
            <a:endParaRPr lang="en-US" altLang="ko-KR" sz="1300" b="1" dirty="0">
              <a:solidFill>
                <a:srgbClr val="0070C0"/>
              </a:solidFill>
            </a:endParaRPr>
          </a:p>
          <a:p>
            <a:pPr algn="just"/>
            <a:r>
              <a:rPr lang="en-US" altLang="ko-KR" sz="1300" b="1" dirty="0">
                <a:solidFill>
                  <a:srgbClr val="0070C0"/>
                </a:solidFill>
              </a:rPr>
              <a:t>④ </a:t>
            </a:r>
            <a:r>
              <a:rPr lang="ko-KR" altLang="en-US" sz="1300" b="1" dirty="0">
                <a:solidFill>
                  <a:srgbClr val="0070C0"/>
                </a:solidFill>
              </a:rPr>
              <a:t>제목</a:t>
            </a:r>
            <a:r>
              <a:rPr lang="en-US" altLang="ko-KR" sz="1300" b="1" dirty="0">
                <a:solidFill>
                  <a:srgbClr val="0070C0"/>
                </a:solidFill>
              </a:rPr>
              <a:t>(</a:t>
            </a:r>
            <a:r>
              <a:rPr lang="ko-KR" altLang="en-US" sz="1300" b="1" dirty="0">
                <a:solidFill>
                  <a:srgbClr val="0070C0"/>
                </a:solidFill>
              </a:rPr>
              <a:t>작성 ○</a:t>
            </a:r>
            <a:r>
              <a:rPr lang="en-US" altLang="ko-KR" sz="1300" b="1" dirty="0">
                <a:solidFill>
                  <a:srgbClr val="0070C0"/>
                </a:solidFill>
              </a:rPr>
              <a:t>)</a:t>
            </a:r>
          </a:p>
          <a:p>
            <a:pPr algn="just"/>
            <a:r>
              <a:rPr lang="en-US" altLang="ko-KR" sz="1100" b="1" dirty="0">
                <a:solidFill>
                  <a:srgbClr val="0070C0"/>
                </a:solidFill>
              </a:rPr>
              <a:t> </a:t>
            </a:r>
            <a:r>
              <a:rPr lang="ko-KR" altLang="en-US" sz="1100" b="1" dirty="0">
                <a:solidFill>
                  <a:srgbClr val="0070C0"/>
                </a:solidFill>
              </a:rPr>
              <a:t>작성 예</a:t>
            </a:r>
            <a:r>
              <a:rPr lang="en-US" altLang="ko-KR" sz="1100" b="1" dirty="0">
                <a:solidFill>
                  <a:srgbClr val="0070C0"/>
                </a:solidFill>
              </a:rPr>
              <a:t>) [00</a:t>
            </a:r>
            <a:r>
              <a:rPr lang="ko-KR" altLang="en-US" sz="1100" b="1" dirty="0">
                <a:solidFill>
                  <a:srgbClr val="0070C0"/>
                </a:solidFill>
              </a:rPr>
              <a:t>기업</a:t>
            </a:r>
            <a:r>
              <a:rPr lang="en-US" altLang="ko-KR" sz="1100" b="1" dirty="0">
                <a:solidFill>
                  <a:srgbClr val="0070C0"/>
                </a:solidFill>
              </a:rPr>
              <a:t>] </a:t>
            </a:r>
            <a:r>
              <a:rPr lang="ko-KR" altLang="en-US" sz="1100" b="1" dirty="0">
                <a:solidFill>
                  <a:srgbClr val="0070C0"/>
                </a:solidFill>
              </a:rPr>
              <a:t>우수상용품 시범사용 제안신청</a:t>
            </a:r>
            <a:endParaRPr lang="en-US" altLang="ko-KR" sz="1100" b="1" dirty="0">
              <a:solidFill>
                <a:srgbClr val="0070C0"/>
              </a:solidFill>
            </a:endParaRPr>
          </a:p>
          <a:p>
            <a:pPr algn="just"/>
            <a:endParaRPr lang="en-US" altLang="ko-KR" sz="1100" b="1" dirty="0">
              <a:solidFill>
                <a:srgbClr val="0070C0"/>
              </a:solidFill>
            </a:endParaRPr>
          </a:p>
          <a:p>
            <a:pPr algn="just"/>
            <a:r>
              <a:rPr lang="ko-KR" altLang="ko-KR" sz="1300" b="1" dirty="0">
                <a:solidFill>
                  <a:srgbClr val="0070C0"/>
                </a:solidFill>
              </a:rPr>
              <a:t>⑤</a:t>
            </a:r>
            <a:r>
              <a:rPr lang="en-US" altLang="ko-KR" sz="1300" b="1" dirty="0">
                <a:solidFill>
                  <a:srgbClr val="0070C0"/>
                </a:solidFill>
              </a:rPr>
              <a:t> </a:t>
            </a:r>
            <a:r>
              <a:rPr lang="ko-KR" altLang="en-US" sz="1300" b="1" dirty="0">
                <a:solidFill>
                  <a:srgbClr val="0070C0"/>
                </a:solidFill>
              </a:rPr>
              <a:t>제출서류 내용</a:t>
            </a:r>
            <a:r>
              <a:rPr lang="en-US" altLang="ko-KR" sz="1300" b="1" dirty="0">
                <a:solidFill>
                  <a:srgbClr val="0070C0"/>
                </a:solidFill>
              </a:rPr>
              <a:t> (</a:t>
            </a:r>
            <a:r>
              <a:rPr lang="ko-KR" altLang="en-US" sz="1300" b="1" dirty="0">
                <a:solidFill>
                  <a:srgbClr val="0070C0"/>
                </a:solidFill>
              </a:rPr>
              <a:t>작성 ○</a:t>
            </a:r>
            <a:r>
              <a:rPr lang="en-US" altLang="ko-KR" sz="1300" b="1" dirty="0">
                <a:solidFill>
                  <a:srgbClr val="0070C0"/>
                </a:solidFill>
              </a:rPr>
              <a:t>)</a:t>
            </a:r>
          </a:p>
          <a:p>
            <a:pPr algn="just"/>
            <a:r>
              <a:rPr lang="ko-KR" altLang="en-US" sz="1100" b="1" dirty="0">
                <a:solidFill>
                  <a:srgbClr val="0070C0"/>
                </a:solidFill>
              </a:rPr>
              <a:t> 작성 예</a:t>
            </a:r>
            <a:r>
              <a:rPr lang="en-US" altLang="ko-KR" sz="1100" b="1" dirty="0">
                <a:solidFill>
                  <a:srgbClr val="0070C0"/>
                </a:solidFill>
              </a:rPr>
              <a:t>) </a:t>
            </a:r>
          </a:p>
          <a:p>
            <a:pPr algn="l" latinLnBrk="0"/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  가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. [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필수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]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신청서 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1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부</a:t>
            </a:r>
          </a:p>
          <a:p>
            <a:pPr algn="l" latinLnBrk="0"/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  나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. [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필수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]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제품설명서 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1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부</a:t>
            </a:r>
          </a:p>
          <a:p>
            <a:pPr algn="l" latinLnBrk="0"/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  다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. [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필수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]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서약서 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1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부</a:t>
            </a:r>
          </a:p>
          <a:p>
            <a:pPr algn="l" latinLnBrk="0"/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  라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. [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필수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]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사업자등록증 사본 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1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부</a:t>
            </a:r>
          </a:p>
          <a:p>
            <a:pPr algn="l" latinLnBrk="0"/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  마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. [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필수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]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공공기관 제출용 신용평가등급 확인서 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1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부</a:t>
            </a:r>
          </a:p>
          <a:p>
            <a:pPr algn="l" latinLnBrk="0"/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  바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. [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필수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]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경쟁입찰 참가자격 등록증 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1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부</a:t>
            </a:r>
          </a:p>
          <a:p>
            <a:pPr algn="l" latinLnBrk="0"/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  사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. [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선택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]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기술평가 증빙자료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(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예 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: 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특허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, 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실용신안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, 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디자인   </a:t>
            </a:r>
            <a:endParaRPr lang="en-US" altLang="ko-KR" sz="1100" b="0" i="0" dirty="0">
              <a:solidFill>
                <a:srgbClr val="666666"/>
              </a:solidFill>
              <a:effectLst/>
              <a:latin typeface="Noto Sans KR"/>
            </a:endParaRPr>
          </a:p>
          <a:p>
            <a:pPr algn="l" latinLnBrk="0"/>
            <a:r>
              <a:rPr lang="en-US" altLang="ko-KR" sz="1100" dirty="0">
                <a:solidFill>
                  <a:srgbClr val="666666"/>
                </a:solidFill>
                <a:latin typeface="Noto Sans KR"/>
              </a:rPr>
              <a:t>        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특허 등록증 등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)</a:t>
            </a:r>
          </a:p>
          <a:p>
            <a:pPr algn="l" latinLnBrk="0"/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  아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. [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선택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]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품질평가 증빙자료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(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예 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: 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공인시험기관   </a:t>
            </a:r>
            <a:endParaRPr lang="en-US" altLang="ko-KR" sz="1100" b="0" i="0" dirty="0">
              <a:solidFill>
                <a:srgbClr val="666666"/>
              </a:solidFill>
              <a:effectLst/>
              <a:latin typeface="Noto Sans KR"/>
            </a:endParaRPr>
          </a:p>
          <a:p>
            <a:pPr algn="l" latinLnBrk="0"/>
            <a:r>
              <a:rPr lang="en-US" altLang="ko-KR" sz="1100" dirty="0">
                <a:solidFill>
                  <a:srgbClr val="666666"/>
                </a:solidFill>
                <a:latin typeface="Noto Sans KR"/>
              </a:rPr>
              <a:t>       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발급성적서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, 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형식승인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, 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법적 및 임의인증 확인서 등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)</a:t>
            </a:r>
          </a:p>
          <a:p>
            <a:pPr algn="l" latinLnBrk="0"/>
            <a:r>
              <a:rPr lang="en-US" altLang="ko-KR" sz="1100" dirty="0">
                <a:solidFill>
                  <a:srgbClr val="666666"/>
                </a:solidFill>
                <a:latin typeface="Noto Sans KR"/>
              </a:rPr>
              <a:t>  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자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. [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선택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]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벤처기업 등록확인서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, </a:t>
            </a:r>
            <a:r>
              <a:rPr lang="ko-KR" altLang="en-US" sz="1100" b="0" i="0" dirty="0" err="1">
                <a:solidFill>
                  <a:srgbClr val="666666"/>
                </a:solidFill>
                <a:effectLst/>
                <a:latin typeface="Noto Sans KR"/>
              </a:rPr>
              <a:t>이노비즈기업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 인증 </a:t>
            </a:r>
            <a:endParaRPr lang="en-US" altLang="ko-KR" sz="1100" b="0" i="0" dirty="0">
              <a:solidFill>
                <a:srgbClr val="666666"/>
              </a:solidFill>
              <a:effectLst/>
              <a:latin typeface="Noto Sans KR"/>
            </a:endParaRPr>
          </a:p>
          <a:p>
            <a:pPr algn="l" latinLnBrk="0"/>
            <a:r>
              <a:rPr lang="en-US" altLang="ko-KR" sz="1100" dirty="0">
                <a:solidFill>
                  <a:srgbClr val="666666"/>
                </a:solidFill>
                <a:latin typeface="Noto Sans KR"/>
              </a:rPr>
              <a:t>       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확인서</a:t>
            </a:r>
          </a:p>
          <a:p>
            <a:pPr algn="just"/>
            <a:endParaRPr lang="en-US" altLang="ko-KR" sz="1300" b="1" dirty="0">
              <a:solidFill>
                <a:srgbClr val="0070C0"/>
              </a:solidFill>
            </a:endParaRPr>
          </a:p>
          <a:p>
            <a:pPr algn="just"/>
            <a:r>
              <a:rPr lang="en-US" altLang="ko-KR" sz="1300" b="1" dirty="0">
                <a:solidFill>
                  <a:srgbClr val="0070C0"/>
                </a:solidFill>
              </a:rPr>
              <a:t>⑥ </a:t>
            </a:r>
            <a:r>
              <a:rPr lang="ko-KR" altLang="en-US" sz="1300" b="1" dirty="0">
                <a:solidFill>
                  <a:srgbClr val="0070C0"/>
                </a:solidFill>
              </a:rPr>
              <a:t>첨부파일 업로드 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작성 ○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  <a:p>
            <a:pPr algn="just"/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 가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.  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첨부파일은 </a:t>
            </a:r>
            <a:r>
              <a:rPr lang="en-US" altLang="ko-KR" sz="1100" b="0" i="0" dirty="0">
                <a:solidFill>
                  <a:srgbClr val="666666"/>
                </a:solidFill>
                <a:effectLst/>
                <a:latin typeface="Noto Sans KR"/>
              </a:rPr>
              <a:t>1</a:t>
            </a:r>
            <a:r>
              <a:rPr lang="ko-KR" altLang="en-US" sz="1100" b="0" i="0" dirty="0">
                <a:solidFill>
                  <a:srgbClr val="666666"/>
                </a:solidFill>
                <a:effectLst/>
                <a:latin typeface="Noto Sans KR"/>
              </a:rPr>
              <a:t>개 폴더에 넣어 파일로 압축 후 업로드 </a:t>
            </a:r>
            <a:endParaRPr lang="en-US" altLang="ko-KR" sz="1100" b="0" i="0" dirty="0">
              <a:solidFill>
                <a:srgbClr val="666666"/>
              </a:solidFill>
              <a:effectLst/>
              <a:latin typeface="Noto Sans KR"/>
            </a:endParaRPr>
          </a:p>
          <a:p>
            <a:pPr algn="just"/>
            <a:r>
              <a:rPr lang="ko-KR" altLang="en-US" sz="1100" b="1" dirty="0">
                <a:solidFill>
                  <a:srgbClr val="0070C0"/>
                </a:solidFill>
              </a:rPr>
              <a:t> 작성 예</a:t>
            </a:r>
            <a:r>
              <a:rPr lang="en-US" altLang="ko-KR" sz="1100" b="1" dirty="0">
                <a:solidFill>
                  <a:srgbClr val="0070C0"/>
                </a:solidFill>
              </a:rPr>
              <a:t>) </a:t>
            </a:r>
          </a:p>
          <a:p>
            <a:pPr algn="just"/>
            <a:r>
              <a:rPr lang="en-US" altLang="ko-KR" sz="1100" dirty="0">
                <a:solidFill>
                  <a:srgbClr val="666666"/>
                </a:solidFill>
                <a:latin typeface="Noto Sans KR"/>
              </a:rPr>
              <a:t>   00</a:t>
            </a:r>
            <a:r>
              <a:rPr lang="ko-KR" altLang="en-US" sz="1100" dirty="0">
                <a:solidFill>
                  <a:srgbClr val="666666"/>
                </a:solidFill>
                <a:latin typeface="Noto Sans KR"/>
              </a:rPr>
              <a:t>기업 첨부파일</a:t>
            </a:r>
            <a:r>
              <a:rPr lang="en-US" altLang="ko-KR" sz="1100" dirty="0">
                <a:solidFill>
                  <a:srgbClr val="666666"/>
                </a:solidFill>
                <a:latin typeface="Noto Sans KR"/>
              </a:rPr>
              <a:t>.zip</a:t>
            </a:r>
            <a:endParaRPr lang="en-US" altLang="ko-KR" sz="1100" b="0" i="0" dirty="0">
              <a:solidFill>
                <a:srgbClr val="666666"/>
              </a:solidFill>
              <a:effectLst/>
              <a:latin typeface="Noto Sans KR"/>
            </a:endParaRPr>
          </a:p>
          <a:p>
            <a:pPr algn="just"/>
            <a:r>
              <a:rPr lang="en-US" altLang="ko-KR" sz="1100" dirty="0">
                <a:solidFill>
                  <a:srgbClr val="666666"/>
                </a:solidFill>
                <a:latin typeface="Noto Sans KR"/>
              </a:rPr>
              <a:t> </a:t>
            </a:r>
            <a:r>
              <a:rPr lang="ko-KR" altLang="en-US" sz="1100" dirty="0">
                <a:solidFill>
                  <a:srgbClr val="666666"/>
                </a:solidFill>
                <a:latin typeface="Noto Sans KR"/>
              </a:rPr>
              <a:t>나</a:t>
            </a:r>
            <a:r>
              <a:rPr lang="en-US" altLang="ko-KR" sz="1100" dirty="0">
                <a:solidFill>
                  <a:srgbClr val="666666"/>
                </a:solidFill>
                <a:latin typeface="Noto Sans KR"/>
              </a:rPr>
              <a:t>. </a:t>
            </a:r>
            <a:r>
              <a:rPr lang="ko-KR" altLang="en-US" sz="1100" dirty="0">
                <a:solidFill>
                  <a:srgbClr val="666666"/>
                </a:solidFill>
                <a:latin typeface="Noto Sans KR"/>
              </a:rPr>
              <a:t>파일용량 </a:t>
            </a:r>
            <a:r>
              <a:rPr lang="en-US" altLang="ko-KR" sz="1100" dirty="0">
                <a:solidFill>
                  <a:srgbClr val="666666"/>
                </a:solidFill>
                <a:latin typeface="Noto Sans KR"/>
              </a:rPr>
              <a:t>50M </a:t>
            </a:r>
            <a:r>
              <a:rPr lang="ko-KR" altLang="en-US" sz="1100" dirty="0">
                <a:solidFill>
                  <a:srgbClr val="666666"/>
                </a:solidFill>
                <a:latin typeface="Noto Sans KR"/>
              </a:rPr>
              <a:t>이하 </a:t>
            </a:r>
            <a:endParaRPr lang="en-US" altLang="ko-KR" sz="1300" b="1" dirty="0">
              <a:solidFill>
                <a:srgbClr val="0070C0"/>
              </a:solidFill>
            </a:endParaRPr>
          </a:p>
          <a:p>
            <a:pPr algn="just"/>
            <a:r>
              <a:rPr lang="en-US" altLang="ko-KR" sz="13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327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[3-4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단계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연구분야 </a:t>
            </a:r>
            <a:r>
              <a:rPr lang="en-US" altLang="ko-KR" b="1" dirty="0">
                <a:solidFill>
                  <a:schemeClr val="tx1"/>
                </a:solidFill>
              </a:rPr>
              <a:t>- </a:t>
            </a:r>
            <a:r>
              <a:rPr lang="ko-KR" altLang="en-US" b="1" dirty="0">
                <a:solidFill>
                  <a:schemeClr val="tx1"/>
                </a:solidFill>
              </a:rPr>
              <a:t>전문지원분야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온라인신청 접속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온라인 신청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신청서 작성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접수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8614D55-8178-49F4-B507-3A7965A9A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306407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F6735F06-C159-4CF5-B686-6B8516C379BC}"/>
              </a:ext>
            </a:extLst>
          </p:cNvPr>
          <p:cNvSpPr/>
          <p:nvPr/>
        </p:nvSpPr>
        <p:spPr>
          <a:xfrm>
            <a:off x="31304" y="5119092"/>
            <a:ext cx="2524472" cy="36004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B51A4FF-458E-46F5-B23F-93E47B7BD0D0}"/>
              </a:ext>
            </a:extLst>
          </p:cNvPr>
          <p:cNvSpPr/>
          <p:nvPr/>
        </p:nvSpPr>
        <p:spPr>
          <a:xfrm>
            <a:off x="3647812" y="5632755"/>
            <a:ext cx="916465" cy="52713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B0223B-13BE-482D-A167-2CD1B4C44EF0}"/>
              </a:ext>
            </a:extLst>
          </p:cNvPr>
          <p:cNvSpPr txBox="1"/>
          <p:nvPr/>
        </p:nvSpPr>
        <p:spPr>
          <a:xfrm>
            <a:off x="2551609" y="5142028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70C0"/>
                </a:solidFill>
              </a:rPr>
              <a:t>①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957CD6-5A9C-43D2-8865-51AA8645AF82}"/>
              </a:ext>
            </a:extLst>
          </p:cNvPr>
          <p:cNvSpPr txBox="1"/>
          <p:nvPr/>
        </p:nvSpPr>
        <p:spPr>
          <a:xfrm>
            <a:off x="3881288" y="6169761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70C0"/>
                </a:solidFill>
              </a:rPr>
              <a:t>②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993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9D88AA7-0A6F-404B-B312-29F90520FED0}"/>
              </a:ext>
            </a:extLst>
          </p:cNvPr>
          <p:cNvSpPr txBox="1"/>
          <p:nvPr/>
        </p:nvSpPr>
        <p:spPr>
          <a:xfrm>
            <a:off x="1187624" y="2204864"/>
            <a:ext cx="6768752" cy="175432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</a:rPr>
              <a:t>[4</a:t>
            </a:r>
            <a:r>
              <a:rPr lang="ko-KR" altLang="en-US" sz="3600" b="1" dirty="0">
                <a:solidFill>
                  <a:schemeClr val="tx1"/>
                </a:solidFill>
              </a:rPr>
              <a:t>단계</a:t>
            </a:r>
            <a:r>
              <a:rPr lang="en-US" altLang="ko-KR" sz="3600" b="1" dirty="0">
                <a:solidFill>
                  <a:schemeClr val="tx1"/>
                </a:solidFill>
              </a:rPr>
              <a:t>]</a:t>
            </a:r>
            <a:endParaRPr lang="en-US" altLang="ko-KR" sz="3600" b="1" dirty="0"/>
          </a:p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600" b="1" dirty="0">
                <a:solidFill>
                  <a:schemeClr val="tx1"/>
                </a:solidFill>
              </a:rPr>
              <a:t>신청결과 및 접수현황 확인</a:t>
            </a:r>
          </a:p>
        </p:txBody>
      </p:sp>
    </p:spTree>
    <p:extLst>
      <p:ext uri="{BB962C8B-B14F-4D97-AF65-F5344CB8AC3E}">
        <p14:creationId xmlns:p14="http://schemas.microsoft.com/office/powerpoint/2010/main" val="1726881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[4-1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단계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한국조달연구원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마이페이지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4EBCAB3-6812-447C-B537-931735E30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27529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E3992580-30DD-4D3D-ACBF-80A85AA99D09}"/>
              </a:ext>
            </a:extLst>
          </p:cNvPr>
          <p:cNvSpPr/>
          <p:nvPr/>
        </p:nvSpPr>
        <p:spPr>
          <a:xfrm>
            <a:off x="8244408" y="1196752"/>
            <a:ext cx="576064" cy="16603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128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C69787B-DE4E-4EC7-B9FF-0ADE55A2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916"/>
            <a:ext cx="9144000" cy="489216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[4-2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단계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한국조달연구원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마이페이지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국방조달지원센터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4F95D71-86AB-4415-8C92-F08A909998D5}"/>
              </a:ext>
            </a:extLst>
          </p:cNvPr>
          <p:cNvSpPr/>
          <p:nvPr/>
        </p:nvSpPr>
        <p:spPr>
          <a:xfrm>
            <a:off x="179512" y="4077072"/>
            <a:ext cx="936104" cy="28803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50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BE24B51-BA80-4076-B025-950063F1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033"/>
            <a:ext cx="9144000" cy="520593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[4-3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단계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한국조달연구원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마이페이지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국방조달지원센터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온라인 신청목록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4F95D71-86AB-4415-8C92-F08A909998D5}"/>
              </a:ext>
            </a:extLst>
          </p:cNvPr>
          <p:cNvSpPr/>
          <p:nvPr/>
        </p:nvSpPr>
        <p:spPr>
          <a:xfrm>
            <a:off x="2195736" y="4177655"/>
            <a:ext cx="6912768" cy="432048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1E0C150-6747-4547-A617-E6272C5D1109}"/>
              </a:ext>
            </a:extLst>
          </p:cNvPr>
          <p:cNvSpPr/>
          <p:nvPr/>
        </p:nvSpPr>
        <p:spPr>
          <a:xfrm>
            <a:off x="2231232" y="2752840"/>
            <a:ext cx="3420888" cy="47525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1EDAC-C701-4764-BABE-E72C05D5F61E}"/>
              </a:ext>
            </a:extLst>
          </p:cNvPr>
          <p:cNvSpPr txBox="1"/>
          <p:nvPr/>
        </p:nvSpPr>
        <p:spPr>
          <a:xfrm>
            <a:off x="1746225" y="2805800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70C0"/>
                </a:solidFill>
              </a:rPr>
              <a:t>①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C8D54-429E-4919-BFCC-FBD249C1FFF0}"/>
              </a:ext>
            </a:extLst>
          </p:cNvPr>
          <p:cNvSpPr txBox="1"/>
          <p:nvPr/>
        </p:nvSpPr>
        <p:spPr>
          <a:xfrm>
            <a:off x="1746225" y="4209013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70C0"/>
                </a:solidFill>
              </a:rPr>
              <a:t>②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5CB9451-97E2-49BA-93E6-5505FEC61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731769"/>
            <a:ext cx="9036496" cy="6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50DAE0-8487-49E9-8DD5-1041C8B5B73B}"/>
              </a:ext>
            </a:extLst>
          </p:cNvPr>
          <p:cNvSpPr txBox="1"/>
          <p:nvPr/>
        </p:nvSpPr>
        <p:spPr>
          <a:xfrm>
            <a:off x="899592" y="1988840"/>
            <a:ext cx="7344816" cy="4247317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altLang="ko-KR" b="1" dirty="0">
              <a:solidFill>
                <a:schemeClr val="tx1"/>
              </a:solidFill>
            </a:endParaRPr>
          </a:p>
          <a:p>
            <a:r>
              <a:rPr lang="en-US" altLang="ko-KR" b="1" dirty="0">
                <a:solidFill>
                  <a:schemeClr val="tx1"/>
                </a:solidFill>
              </a:rPr>
              <a:t>[1</a:t>
            </a:r>
            <a:r>
              <a:rPr lang="ko-KR" altLang="en-US" b="1" dirty="0">
                <a:solidFill>
                  <a:schemeClr val="tx1"/>
                </a:solidFill>
              </a:rPr>
              <a:t>단계</a:t>
            </a:r>
            <a:r>
              <a:rPr lang="en-US" altLang="ko-KR" b="1" dirty="0">
                <a:solidFill>
                  <a:schemeClr val="tx1"/>
                </a:solidFill>
              </a:rPr>
              <a:t>] : </a:t>
            </a:r>
            <a:r>
              <a:rPr lang="ko-KR" altLang="en-US" b="1" dirty="0">
                <a:solidFill>
                  <a:schemeClr val="tx1"/>
                </a:solidFill>
              </a:rPr>
              <a:t>회원가입 및 정보입력</a:t>
            </a:r>
            <a:r>
              <a:rPr lang="en-US" altLang="ko-KR" b="1" dirty="0">
                <a:solidFill>
                  <a:srgbClr val="0070C0"/>
                </a:solidFill>
              </a:rPr>
              <a:t>(</a:t>
            </a:r>
            <a:r>
              <a:rPr lang="ko-KR" altLang="en-US" b="1" dirty="0">
                <a:solidFill>
                  <a:srgbClr val="0070C0"/>
                </a:solidFill>
              </a:rPr>
              <a:t>기업회원 가입만 가능</a:t>
            </a:r>
            <a:r>
              <a:rPr lang="en-US" altLang="ko-KR" b="1" dirty="0">
                <a:solidFill>
                  <a:srgbClr val="0070C0"/>
                </a:solidFill>
              </a:rPr>
              <a:t>)</a:t>
            </a:r>
          </a:p>
          <a:p>
            <a:endParaRPr lang="en-US" altLang="ko-KR" b="1" dirty="0"/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endParaRPr lang="en-US" altLang="ko-KR" b="1" dirty="0"/>
          </a:p>
          <a:p>
            <a:r>
              <a:rPr lang="en-US" altLang="ko-KR" b="1" dirty="0">
                <a:solidFill>
                  <a:schemeClr val="tx1"/>
                </a:solidFill>
              </a:rPr>
              <a:t>[2</a:t>
            </a:r>
            <a:r>
              <a:rPr lang="ko-KR" altLang="en-US" b="1" dirty="0">
                <a:solidFill>
                  <a:schemeClr val="tx1"/>
                </a:solidFill>
              </a:rPr>
              <a:t>단계</a:t>
            </a:r>
            <a:r>
              <a:rPr lang="en-US" altLang="ko-KR" b="1" dirty="0">
                <a:solidFill>
                  <a:schemeClr val="tx1"/>
                </a:solidFill>
              </a:rPr>
              <a:t>] : </a:t>
            </a:r>
            <a:r>
              <a:rPr lang="ko-KR" altLang="en-US" b="1" dirty="0"/>
              <a:t>로그인</a:t>
            </a:r>
            <a:endParaRPr lang="en-US" altLang="ko-KR" b="1" dirty="0">
              <a:solidFill>
                <a:schemeClr val="tx1"/>
              </a:solidFill>
            </a:endParaRP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endParaRPr lang="en-US" altLang="ko-KR" b="1" dirty="0"/>
          </a:p>
          <a:p>
            <a:r>
              <a:rPr lang="en-US" altLang="ko-KR" b="1" dirty="0">
                <a:solidFill>
                  <a:schemeClr val="tx1"/>
                </a:solidFill>
              </a:rPr>
              <a:t>[3</a:t>
            </a:r>
            <a:r>
              <a:rPr lang="ko-KR" altLang="en-US" b="1" dirty="0">
                <a:solidFill>
                  <a:schemeClr val="tx1"/>
                </a:solidFill>
              </a:rPr>
              <a:t>단계</a:t>
            </a:r>
            <a:r>
              <a:rPr lang="en-US" altLang="ko-KR" b="1" dirty="0">
                <a:solidFill>
                  <a:schemeClr val="tx1"/>
                </a:solidFill>
              </a:rPr>
              <a:t>] : </a:t>
            </a:r>
            <a:r>
              <a:rPr lang="ko-KR" altLang="en-US" b="1" dirty="0">
                <a:solidFill>
                  <a:schemeClr val="tx1"/>
                </a:solidFill>
              </a:rPr>
              <a:t>온라인 신청서 작성</a:t>
            </a:r>
            <a:endParaRPr lang="en-US" altLang="ko-KR" b="1" dirty="0">
              <a:solidFill>
                <a:schemeClr val="tx1"/>
              </a:solidFill>
            </a:endParaRPr>
          </a:p>
          <a:p>
            <a:endParaRPr lang="en-US" altLang="ko-KR" b="1" dirty="0"/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endParaRPr lang="en-US" altLang="ko-KR" b="1" dirty="0">
              <a:solidFill>
                <a:schemeClr val="tx1"/>
              </a:solidFill>
            </a:endParaRPr>
          </a:p>
          <a:p>
            <a:r>
              <a:rPr lang="en-US" altLang="ko-KR" b="1" dirty="0">
                <a:solidFill>
                  <a:schemeClr val="tx1"/>
                </a:solidFill>
              </a:rPr>
              <a:t>[4</a:t>
            </a:r>
            <a:r>
              <a:rPr lang="ko-KR" altLang="en-US" b="1" dirty="0">
                <a:solidFill>
                  <a:schemeClr val="tx1"/>
                </a:solidFill>
              </a:rPr>
              <a:t>단계</a:t>
            </a:r>
            <a:r>
              <a:rPr lang="en-US" altLang="ko-KR" b="1" dirty="0">
                <a:solidFill>
                  <a:schemeClr val="tx1"/>
                </a:solidFill>
              </a:rPr>
              <a:t>] : </a:t>
            </a:r>
            <a:r>
              <a:rPr lang="ko-KR" altLang="en-US" b="1" dirty="0">
                <a:solidFill>
                  <a:schemeClr val="tx1"/>
                </a:solidFill>
              </a:rPr>
              <a:t>온라인 신청결과 및 접수현황 확인</a:t>
            </a:r>
            <a:endParaRPr lang="en-US" altLang="ko-KR" b="1" dirty="0">
              <a:solidFill>
                <a:schemeClr val="tx1"/>
              </a:solidFill>
            </a:endParaRPr>
          </a:p>
          <a:p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384C0-58F3-40DA-9C91-5FAA35713DC8}"/>
              </a:ext>
            </a:extLst>
          </p:cNvPr>
          <p:cNvSpPr txBox="1"/>
          <p:nvPr/>
        </p:nvSpPr>
        <p:spPr>
          <a:xfrm>
            <a:off x="2286000" y="856779"/>
            <a:ext cx="4572000" cy="6381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온라인 신청절차</a:t>
            </a:r>
            <a:r>
              <a:rPr lang="en-US" altLang="ko-KR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3B6A5BA0-C1BF-47C9-990B-BD2C21D87BA2}"/>
              </a:ext>
            </a:extLst>
          </p:cNvPr>
          <p:cNvSpPr/>
          <p:nvPr/>
        </p:nvSpPr>
        <p:spPr>
          <a:xfrm>
            <a:off x="1331640" y="2780928"/>
            <a:ext cx="720080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02111A3D-11A4-4695-B1E8-EA562A016C69}"/>
              </a:ext>
            </a:extLst>
          </p:cNvPr>
          <p:cNvSpPr/>
          <p:nvPr/>
        </p:nvSpPr>
        <p:spPr>
          <a:xfrm>
            <a:off x="1331640" y="3861048"/>
            <a:ext cx="720080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D4F4F9E5-B578-4BC7-A9DE-62371B357018}"/>
              </a:ext>
            </a:extLst>
          </p:cNvPr>
          <p:cNvSpPr/>
          <p:nvPr/>
        </p:nvSpPr>
        <p:spPr>
          <a:xfrm>
            <a:off x="1331640" y="5013176"/>
            <a:ext cx="720080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049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4F6E6B0-8378-44DD-A542-D5B6FB0A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3" y="692695"/>
            <a:ext cx="9043293" cy="599543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[4-4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단계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한국조달연구원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마이페이지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국방조달지원센터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온라인 신청목록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lang="ko-KR" altLang="en-US" sz="13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상세조회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B82E1EA-EADB-4EE8-9DE0-349FBF4BECDA}"/>
              </a:ext>
            </a:extLst>
          </p:cNvPr>
          <p:cNvSpPr/>
          <p:nvPr/>
        </p:nvSpPr>
        <p:spPr>
          <a:xfrm>
            <a:off x="5868144" y="1412776"/>
            <a:ext cx="2952329" cy="703288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>
                <a:solidFill>
                  <a:srgbClr val="C00000"/>
                </a:solidFill>
              </a:rPr>
              <a:t>[</a:t>
            </a:r>
            <a:r>
              <a:rPr lang="ko-KR" altLang="en-US" sz="1300" b="1" dirty="0">
                <a:solidFill>
                  <a:srgbClr val="C00000"/>
                </a:solidFill>
              </a:rPr>
              <a:t>주의</a:t>
            </a:r>
            <a:r>
              <a:rPr lang="en-US" altLang="ko-KR" sz="1300" b="1" dirty="0">
                <a:solidFill>
                  <a:srgbClr val="C00000"/>
                </a:solidFill>
              </a:rPr>
              <a:t>] </a:t>
            </a:r>
          </a:p>
          <a:p>
            <a:pPr algn="ctr"/>
            <a:r>
              <a:rPr lang="ko-KR" altLang="en-US" sz="1300" b="1" dirty="0">
                <a:solidFill>
                  <a:srgbClr val="0070C0"/>
                </a:solidFill>
              </a:rPr>
              <a:t>신청 접수된 내용은 수정불가</a:t>
            </a:r>
            <a:endParaRPr lang="en-US" altLang="ko-KR" sz="1300" b="1" dirty="0">
              <a:solidFill>
                <a:srgbClr val="0070C0"/>
              </a:solidFill>
            </a:endParaRPr>
          </a:p>
          <a:p>
            <a:pPr algn="ctr"/>
            <a:r>
              <a:rPr lang="en-US" altLang="ko-KR" sz="1300" b="1" dirty="0">
                <a:solidFill>
                  <a:srgbClr val="0070C0"/>
                </a:solidFill>
              </a:rPr>
              <a:t>(</a:t>
            </a:r>
            <a:r>
              <a:rPr lang="ko-KR" altLang="en-US" sz="1300" b="1" dirty="0">
                <a:solidFill>
                  <a:srgbClr val="0070C0"/>
                </a:solidFill>
              </a:rPr>
              <a:t>수정 시 삭제 후 재신청</a:t>
            </a:r>
            <a:r>
              <a:rPr lang="en-US" altLang="ko-KR" sz="1300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332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95536" y="2348880"/>
            <a:ext cx="8352928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문의 </a:t>
            </a:r>
            <a:r>
              <a:rPr lang="en-US" altLang="ko-KR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한국조달연구원 홈페이지</a:t>
            </a:r>
            <a:r>
              <a:rPr lang="en-US" altLang="ko-KR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(www.kip.re.kr)</a:t>
            </a:r>
          </a:p>
          <a:p>
            <a:pPr algn="ctr">
              <a:lnSpc>
                <a:spcPct val="150000"/>
              </a:lnSpc>
            </a:pPr>
            <a:r>
              <a:rPr lang="en-US" altLang="ko-KR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연구분야</a:t>
            </a:r>
            <a:r>
              <a:rPr lang="en-US" altLang="ko-KR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국방조달연구센터</a:t>
            </a:r>
            <a:r>
              <a:rPr lang="en-US" altLang="ko-KR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전문지원분야</a:t>
            </a:r>
            <a:r>
              <a:rPr lang="en-US" altLang="ko-KR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문의하기</a:t>
            </a:r>
            <a:endParaRPr lang="en-US" altLang="ko-KR" sz="25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☎02-796-8234(</a:t>
            </a:r>
            <a:r>
              <a:rPr lang="ko-KR" altLang="en-US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내선</a:t>
            </a:r>
            <a:r>
              <a:rPr lang="en-US" altLang="ko-KR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물자분야 </a:t>
            </a:r>
            <a:r>
              <a:rPr lang="en-US" altLang="ko-KR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603,  </a:t>
            </a:r>
            <a:r>
              <a:rPr lang="ko-KR" altLang="en-US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장비분야 </a:t>
            </a:r>
            <a:r>
              <a:rPr lang="en-US" altLang="ko-KR" sz="25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604)</a:t>
            </a:r>
            <a:endParaRPr lang="ko-KR" altLang="en-US" sz="25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Picture 2" descr="D:\한국조달연구원_190201\내문서\My Pictures\CI\국방부\mnd_logo_signature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35" y="116632"/>
            <a:ext cx="217299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3A9C3910-2884-47E6-B1AD-030443E83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52" y="6309320"/>
            <a:ext cx="1998096" cy="2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8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9D88AA7-0A6F-404B-B312-29F90520FED0}"/>
              </a:ext>
            </a:extLst>
          </p:cNvPr>
          <p:cNvSpPr txBox="1"/>
          <p:nvPr/>
        </p:nvSpPr>
        <p:spPr>
          <a:xfrm>
            <a:off x="1187624" y="2204864"/>
            <a:ext cx="6768752" cy="175432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</a:rPr>
              <a:t>[1</a:t>
            </a:r>
            <a:r>
              <a:rPr lang="ko-KR" altLang="en-US" sz="3600" b="1" dirty="0">
                <a:solidFill>
                  <a:schemeClr val="tx1"/>
                </a:solidFill>
              </a:rPr>
              <a:t>단계</a:t>
            </a:r>
            <a:r>
              <a:rPr lang="en-US" altLang="ko-KR" sz="3600" b="1" dirty="0">
                <a:solidFill>
                  <a:schemeClr val="tx1"/>
                </a:solidFill>
              </a:rPr>
              <a:t>]</a:t>
            </a:r>
            <a:endParaRPr lang="en-US" altLang="ko-KR" sz="3600" b="1" dirty="0"/>
          </a:p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600" b="1" dirty="0">
                <a:solidFill>
                  <a:schemeClr val="tx1"/>
                </a:solidFill>
              </a:rPr>
              <a:t>회원가입 및 정보입력</a:t>
            </a:r>
          </a:p>
        </p:txBody>
      </p:sp>
    </p:spTree>
    <p:extLst>
      <p:ext uri="{BB962C8B-B14F-4D97-AF65-F5344CB8AC3E}">
        <p14:creationId xmlns:p14="http://schemas.microsoft.com/office/powerpoint/2010/main" val="63238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C00000"/>
                </a:solidFill>
              </a:rPr>
              <a:t>[1-1</a:t>
            </a:r>
            <a:r>
              <a:rPr lang="ko-KR" altLang="en-US" b="1" dirty="0">
                <a:solidFill>
                  <a:srgbClr val="C00000"/>
                </a:solidFill>
              </a:rPr>
              <a:t>단계</a:t>
            </a:r>
            <a:r>
              <a:rPr lang="en-US" altLang="ko-KR" b="1" dirty="0">
                <a:solidFill>
                  <a:srgbClr val="C00000"/>
                </a:solidFill>
              </a:rPr>
              <a:t>]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한국조달연구원</a:t>
            </a:r>
            <a:r>
              <a:rPr lang="en-US" altLang="ko-KR" b="1" dirty="0">
                <a:solidFill>
                  <a:srgbClr val="0070C0"/>
                </a:solidFill>
              </a:rPr>
              <a:t>(www.kip.re.kr)</a:t>
            </a:r>
            <a:r>
              <a:rPr lang="en-US" altLang="ko-KR" b="1" dirty="0">
                <a:solidFill>
                  <a:schemeClr val="tx1"/>
                </a:solidFill>
              </a:rPr>
              <a:t>-</a:t>
            </a:r>
            <a:r>
              <a:rPr lang="ko-KR" altLang="en-US" b="1" dirty="0">
                <a:solidFill>
                  <a:schemeClr val="tx1"/>
                </a:solidFill>
              </a:rPr>
              <a:t>회원가입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423275" y="719164"/>
            <a:ext cx="357066" cy="34521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03063B6-FDEF-4362-A0D4-293BFF8516AF}"/>
              </a:ext>
            </a:extLst>
          </p:cNvPr>
          <p:cNvSpPr/>
          <p:nvPr/>
        </p:nvSpPr>
        <p:spPr>
          <a:xfrm>
            <a:off x="8309891" y="1274770"/>
            <a:ext cx="526435" cy="266158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F2BDCE3-E582-478C-805F-049CC7206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584"/>
            <a:ext cx="9144000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1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E6BE91E-25FA-446D-80B1-4A71A665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" y="560040"/>
            <a:ext cx="9126490" cy="629796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C00000"/>
                </a:solidFill>
              </a:rPr>
              <a:t>[1-2</a:t>
            </a:r>
            <a:r>
              <a:rPr lang="ko-KR" altLang="en-US" b="1" dirty="0">
                <a:solidFill>
                  <a:srgbClr val="C00000"/>
                </a:solidFill>
              </a:rPr>
              <a:t>단계</a:t>
            </a:r>
            <a:r>
              <a:rPr lang="en-US" altLang="ko-KR" b="1" dirty="0">
                <a:solidFill>
                  <a:srgbClr val="C00000"/>
                </a:solidFill>
              </a:rPr>
              <a:t>]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한국조달연구원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</a:rPr>
              <a:t>회원가입</a:t>
            </a:r>
            <a:r>
              <a:rPr lang="en-US" altLang="ko-KR" sz="1200" b="1" dirty="0">
                <a:solidFill>
                  <a:schemeClr val="tx1"/>
                </a:solidFill>
              </a:rPr>
              <a:t>(</a:t>
            </a:r>
            <a:r>
              <a:rPr lang="ko-KR" altLang="en-US" sz="1200" b="1" dirty="0">
                <a:solidFill>
                  <a:schemeClr val="tx1"/>
                </a:solidFill>
              </a:rPr>
              <a:t>이용약관 동의</a:t>
            </a:r>
            <a:r>
              <a:rPr lang="en-US" altLang="ko-KR" sz="1200" b="1" dirty="0">
                <a:solidFill>
                  <a:schemeClr val="tx1"/>
                </a:solidFill>
              </a:rPr>
              <a:t>-</a:t>
            </a:r>
            <a:r>
              <a:rPr lang="ko-KR" altLang="en-US" sz="1200" b="1" dirty="0">
                <a:solidFill>
                  <a:schemeClr val="tx1"/>
                </a:solidFill>
              </a:rPr>
              <a:t>기업회원 가입</a:t>
            </a:r>
            <a:r>
              <a:rPr lang="en-US" altLang="ko-KR" sz="1200" b="1" dirty="0">
                <a:solidFill>
                  <a:schemeClr val="tx1"/>
                </a:solidFill>
              </a:rPr>
              <a:t>)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03063B6-FDEF-4362-A0D4-293BFF8516AF}"/>
              </a:ext>
            </a:extLst>
          </p:cNvPr>
          <p:cNvSpPr/>
          <p:nvPr/>
        </p:nvSpPr>
        <p:spPr>
          <a:xfrm>
            <a:off x="4644008" y="6164880"/>
            <a:ext cx="2016224" cy="36046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3AEE53C-7EA8-4748-BC34-D3489E565209}"/>
              </a:ext>
            </a:extLst>
          </p:cNvPr>
          <p:cNvSpPr/>
          <p:nvPr/>
        </p:nvSpPr>
        <p:spPr>
          <a:xfrm>
            <a:off x="179512" y="3348557"/>
            <a:ext cx="1656184" cy="296468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64B64AE-DB91-4D8D-A76E-4375662105CC}"/>
              </a:ext>
            </a:extLst>
          </p:cNvPr>
          <p:cNvSpPr/>
          <p:nvPr/>
        </p:nvSpPr>
        <p:spPr>
          <a:xfrm>
            <a:off x="180930" y="5563887"/>
            <a:ext cx="3454965" cy="296468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7E772D0-C368-485E-BAA2-60ADA8377B3E}"/>
              </a:ext>
            </a:extLst>
          </p:cNvPr>
          <p:cNvSpPr/>
          <p:nvPr/>
        </p:nvSpPr>
        <p:spPr>
          <a:xfrm>
            <a:off x="3095836" y="617625"/>
            <a:ext cx="2952328" cy="560040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>
                <a:solidFill>
                  <a:srgbClr val="C00000"/>
                </a:solidFill>
              </a:rPr>
              <a:t>[</a:t>
            </a:r>
            <a:r>
              <a:rPr lang="ko-KR" altLang="en-US" sz="1300" b="1" dirty="0">
                <a:solidFill>
                  <a:srgbClr val="C00000"/>
                </a:solidFill>
              </a:rPr>
              <a:t>주의</a:t>
            </a:r>
            <a:r>
              <a:rPr lang="en-US" altLang="ko-KR" sz="1300" b="1" dirty="0">
                <a:solidFill>
                  <a:srgbClr val="C00000"/>
                </a:solidFill>
              </a:rPr>
              <a:t>] </a:t>
            </a:r>
            <a:r>
              <a:rPr lang="ko-KR" altLang="en-US" sz="1300" b="1" dirty="0">
                <a:solidFill>
                  <a:srgbClr val="0070C0"/>
                </a:solidFill>
              </a:rPr>
              <a:t>신청접수 기능은</a:t>
            </a:r>
            <a:endParaRPr lang="en-US" altLang="ko-KR" sz="1300" b="1" dirty="0">
              <a:solidFill>
                <a:srgbClr val="0070C0"/>
              </a:solidFill>
            </a:endParaRPr>
          </a:p>
          <a:p>
            <a:pPr algn="ctr"/>
            <a:r>
              <a:rPr lang="en-US" altLang="ko-KR" sz="1300" b="1" dirty="0">
                <a:solidFill>
                  <a:srgbClr val="0070C0"/>
                </a:solidFill>
              </a:rPr>
              <a:t> </a:t>
            </a:r>
            <a:r>
              <a:rPr lang="ko-KR" altLang="en-US" sz="1300" b="1" dirty="0">
                <a:solidFill>
                  <a:srgbClr val="0070C0"/>
                </a:solidFill>
              </a:rPr>
              <a:t>기업회원으로 가입시 가능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453FC-3CAD-475A-BAFF-2E4021E582E0}"/>
              </a:ext>
            </a:extLst>
          </p:cNvPr>
          <p:cNvSpPr txBox="1"/>
          <p:nvPr/>
        </p:nvSpPr>
        <p:spPr>
          <a:xfrm>
            <a:off x="1854723" y="3312125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70C0"/>
                </a:solidFill>
              </a:rPr>
              <a:t>①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03D6F1-BD80-4BCD-B27E-B19FE41410F6}"/>
              </a:ext>
            </a:extLst>
          </p:cNvPr>
          <p:cNvSpPr txBox="1"/>
          <p:nvPr/>
        </p:nvSpPr>
        <p:spPr>
          <a:xfrm>
            <a:off x="3642321" y="5527455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70C0"/>
                </a:solidFill>
              </a:rPr>
              <a:t>②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1CB2FF-776F-4C70-84F9-5AC27F72AC06}"/>
              </a:ext>
            </a:extLst>
          </p:cNvPr>
          <p:cNvSpPr txBox="1"/>
          <p:nvPr/>
        </p:nvSpPr>
        <p:spPr>
          <a:xfrm>
            <a:off x="6666658" y="6150177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70C0"/>
                </a:solidFill>
              </a:rPr>
              <a:t>③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788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C00000"/>
                </a:solidFill>
              </a:rPr>
              <a:t>[1-3</a:t>
            </a:r>
            <a:r>
              <a:rPr lang="ko-KR" altLang="en-US" b="1" dirty="0">
                <a:solidFill>
                  <a:srgbClr val="C00000"/>
                </a:solidFill>
              </a:rPr>
              <a:t>단계</a:t>
            </a:r>
            <a:r>
              <a:rPr lang="en-US" altLang="ko-KR" b="1" dirty="0">
                <a:solidFill>
                  <a:srgbClr val="C00000"/>
                </a:solidFill>
              </a:rPr>
              <a:t>]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한국조달연구원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</a:rPr>
              <a:t>회원가입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이용약관 동의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기업회원 가입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기업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정보 작성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09F5BF-3ADC-4FE4-B949-BE4FACCE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040"/>
            <a:ext cx="9144000" cy="629796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1D49F7-1D2C-4BBA-AD9F-69E6DC2EC521}"/>
              </a:ext>
            </a:extLst>
          </p:cNvPr>
          <p:cNvSpPr/>
          <p:nvPr/>
        </p:nvSpPr>
        <p:spPr>
          <a:xfrm>
            <a:off x="3131840" y="836712"/>
            <a:ext cx="1872208" cy="360040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C00000"/>
                </a:solidFill>
              </a:rPr>
              <a:t>* </a:t>
            </a:r>
            <a:r>
              <a:rPr lang="ko-KR" altLang="en-US" sz="1300" b="1" dirty="0">
                <a:solidFill>
                  <a:srgbClr val="0070C0"/>
                </a:solidFill>
              </a:rPr>
              <a:t>표기 항목 필수 작성</a:t>
            </a:r>
          </a:p>
        </p:txBody>
      </p:sp>
    </p:spTree>
    <p:extLst>
      <p:ext uri="{BB962C8B-B14F-4D97-AF65-F5344CB8AC3E}">
        <p14:creationId xmlns:p14="http://schemas.microsoft.com/office/powerpoint/2010/main" val="277235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C00000"/>
                </a:solidFill>
              </a:rPr>
              <a:t>[1-4</a:t>
            </a:r>
            <a:r>
              <a:rPr lang="ko-KR" altLang="en-US" b="1" dirty="0">
                <a:solidFill>
                  <a:srgbClr val="C00000"/>
                </a:solidFill>
              </a:rPr>
              <a:t>단계</a:t>
            </a:r>
            <a:r>
              <a:rPr lang="en-US" altLang="ko-KR" b="1" dirty="0">
                <a:solidFill>
                  <a:srgbClr val="C00000"/>
                </a:solidFill>
              </a:rPr>
              <a:t>]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한국조달연구원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</a:rPr>
              <a:t>회원가입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이용약관 동의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기업회원 가입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lang="ko-KR" altLang="en-US" sz="1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기업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정보 작성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담당자정보 작성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8210830-98FC-4606-9F7D-FF61138EA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133"/>
            <a:ext cx="9138458" cy="631986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F42018C-B223-4C28-98D7-6E8D9DF223FB}"/>
              </a:ext>
            </a:extLst>
          </p:cNvPr>
          <p:cNvSpPr/>
          <p:nvPr/>
        </p:nvSpPr>
        <p:spPr>
          <a:xfrm>
            <a:off x="2449234" y="6212109"/>
            <a:ext cx="2138638" cy="554462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196C378-C815-4A4B-BBBE-03450BCE79AC}"/>
              </a:ext>
            </a:extLst>
          </p:cNvPr>
          <p:cNvSpPr/>
          <p:nvPr/>
        </p:nvSpPr>
        <p:spPr>
          <a:xfrm>
            <a:off x="1043608" y="568077"/>
            <a:ext cx="1872208" cy="360040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C00000"/>
                </a:solidFill>
              </a:rPr>
              <a:t>* </a:t>
            </a:r>
            <a:r>
              <a:rPr lang="ko-KR" altLang="en-US" sz="1300" b="1" dirty="0">
                <a:solidFill>
                  <a:srgbClr val="0070C0"/>
                </a:solidFill>
              </a:rPr>
              <a:t>표기 항목 필수 작성</a:t>
            </a:r>
          </a:p>
        </p:txBody>
      </p:sp>
    </p:spTree>
    <p:extLst>
      <p:ext uri="{BB962C8B-B14F-4D97-AF65-F5344CB8AC3E}">
        <p14:creationId xmlns:p14="http://schemas.microsoft.com/office/powerpoint/2010/main" val="396244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9D88AA7-0A6F-404B-B312-29F90520FED0}"/>
              </a:ext>
            </a:extLst>
          </p:cNvPr>
          <p:cNvSpPr txBox="1"/>
          <p:nvPr/>
        </p:nvSpPr>
        <p:spPr>
          <a:xfrm>
            <a:off x="1187624" y="2204864"/>
            <a:ext cx="6768752" cy="1754326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/>
                </a:solidFill>
              </a:rPr>
              <a:t>[2</a:t>
            </a:r>
            <a:r>
              <a:rPr lang="ko-KR" altLang="en-US" sz="3600" b="1" dirty="0">
                <a:solidFill>
                  <a:schemeClr val="tx1"/>
                </a:solidFill>
              </a:rPr>
              <a:t>단계</a:t>
            </a:r>
            <a:r>
              <a:rPr lang="en-US" altLang="ko-KR" sz="3600" b="1" dirty="0">
                <a:solidFill>
                  <a:schemeClr val="tx1"/>
                </a:solidFill>
              </a:rPr>
              <a:t>]</a:t>
            </a:r>
            <a:endParaRPr lang="en-US" altLang="ko-KR" sz="3600" b="1" dirty="0"/>
          </a:p>
          <a:p>
            <a:pPr algn="ctr"/>
            <a:endParaRPr lang="en-US" altLang="ko-KR" sz="36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3600" b="1" dirty="0">
                <a:solidFill>
                  <a:schemeClr val="tx1"/>
                </a:solidFill>
              </a:rPr>
              <a:t>로그인</a:t>
            </a:r>
          </a:p>
        </p:txBody>
      </p:sp>
    </p:spTree>
    <p:extLst>
      <p:ext uri="{BB962C8B-B14F-4D97-AF65-F5344CB8AC3E}">
        <p14:creationId xmlns:p14="http://schemas.microsoft.com/office/powerpoint/2010/main" val="256294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42" y="0"/>
            <a:ext cx="9138458" cy="560040"/>
          </a:xfrm>
          <a:prstGeom prst="rect">
            <a:avLst/>
          </a:prstGeom>
          <a:solidFill>
            <a:srgbClr val="FFFF99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C00000"/>
                </a:solidFill>
              </a:rPr>
              <a:t>[2</a:t>
            </a:r>
            <a:r>
              <a:rPr lang="ko-KR" altLang="en-US" b="1" dirty="0">
                <a:solidFill>
                  <a:srgbClr val="C00000"/>
                </a:solidFill>
              </a:rPr>
              <a:t>단계</a:t>
            </a:r>
            <a:r>
              <a:rPr lang="en-US" altLang="ko-KR" b="1" dirty="0">
                <a:solidFill>
                  <a:srgbClr val="C00000"/>
                </a:solidFill>
              </a:rPr>
              <a:t>] </a:t>
            </a:r>
            <a:r>
              <a:rPr lang="en-US" altLang="ko-KR" b="1" dirty="0">
                <a:solidFill>
                  <a:schemeClr val="tx1"/>
                </a:solidFill>
              </a:rPr>
              <a:t>: </a:t>
            </a:r>
            <a:r>
              <a:rPr lang="ko-KR" altLang="en-US" b="1" dirty="0">
                <a:solidFill>
                  <a:schemeClr val="tx1"/>
                </a:solidFill>
              </a:rPr>
              <a:t>한국조달연구원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ko-KR" altLang="en-US" b="1" dirty="0">
                <a:solidFill>
                  <a:schemeClr val="tx1"/>
                </a:solidFill>
              </a:rPr>
              <a:t>로그인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241AA0DA-4EFF-45E3-BCA2-49BA27DD9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040"/>
            <a:ext cx="9144000" cy="5910319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F0C48735-6DC3-4EC4-82BC-7E8977D24D21}"/>
              </a:ext>
            </a:extLst>
          </p:cNvPr>
          <p:cNvSpPr/>
          <p:nvPr/>
        </p:nvSpPr>
        <p:spPr>
          <a:xfrm>
            <a:off x="8172400" y="805355"/>
            <a:ext cx="432048" cy="14401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32430E-EBA4-4059-AE97-E441CB168A0A}"/>
              </a:ext>
            </a:extLst>
          </p:cNvPr>
          <p:cNvSpPr txBox="1"/>
          <p:nvPr/>
        </p:nvSpPr>
        <p:spPr>
          <a:xfrm>
            <a:off x="8616187" y="692696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70C0"/>
                </a:solidFill>
              </a:rPr>
              <a:t>①</a:t>
            </a:r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36027B3-FF44-4FEA-829C-4B63F0E824D8}"/>
              </a:ext>
            </a:extLst>
          </p:cNvPr>
          <p:cNvSpPr/>
          <p:nvPr/>
        </p:nvSpPr>
        <p:spPr>
          <a:xfrm>
            <a:off x="3275856" y="2369438"/>
            <a:ext cx="3240360" cy="77153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426D43-E3B1-48D5-BFF6-A76540368F15}"/>
              </a:ext>
            </a:extLst>
          </p:cNvPr>
          <p:cNvSpPr txBox="1"/>
          <p:nvPr/>
        </p:nvSpPr>
        <p:spPr>
          <a:xfrm>
            <a:off x="6457131" y="2627620"/>
            <a:ext cx="449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70C0"/>
                </a:solidFill>
              </a:rPr>
              <a:t>②</a:t>
            </a:r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2D5E86C-40D1-4C80-8E25-BB59F0A83E73}"/>
              </a:ext>
            </a:extLst>
          </p:cNvPr>
          <p:cNvSpPr/>
          <p:nvPr/>
        </p:nvSpPr>
        <p:spPr>
          <a:xfrm>
            <a:off x="3275855" y="3478306"/>
            <a:ext cx="3240359" cy="421013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0ABE00-2ECC-4FC0-A457-A4422222A569}"/>
              </a:ext>
            </a:extLst>
          </p:cNvPr>
          <p:cNvSpPr txBox="1"/>
          <p:nvPr/>
        </p:nvSpPr>
        <p:spPr>
          <a:xfrm>
            <a:off x="6435726" y="3491716"/>
            <a:ext cx="481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70C0"/>
                </a:solidFill>
              </a:rPr>
              <a:t>③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373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580</Words>
  <Application>Microsoft Office PowerPoint</Application>
  <PresentationFormat>화면 슬라이드 쇼(4:3)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HY견고딕</vt:lpstr>
      <vt:lpstr>Noto Sans KR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Team manager</dc:creator>
  <cp:lastModifiedBy>Cho Hyunduk</cp:lastModifiedBy>
  <cp:revision>20</cp:revision>
  <cp:lastPrinted>2021-11-08T00:55:03Z</cp:lastPrinted>
  <dcterms:created xsi:type="dcterms:W3CDTF">2019-04-15T03:51:41Z</dcterms:created>
  <dcterms:modified xsi:type="dcterms:W3CDTF">2022-12-06T05:16:18Z</dcterms:modified>
</cp:coreProperties>
</file>