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  <p:sldMasterId id="2147483889" r:id="rId2"/>
    <p:sldMasterId id="2147483902" r:id="rId3"/>
    <p:sldMasterId id="2147483914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81" r:id="rId7"/>
    <p:sldId id="260" r:id="rId8"/>
    <p:sldId id="263" r:id="rId9"/>
    <p:sldId id="276" r:id="rId10"/>
    <p:sldId id="279" r:id="rId11"/>
    <p:sldId id="277" r:id="rId12"/>
    <p:sldId id="278" r:id="rId13"/>
    <p:sldId id="280" r:id="rId14"/>
    <p:sldId id="267" r:id="rId15"/>
    <p:sldId id="262" r:id="rId16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FF939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0" autoAdjust="0"/>
    <p:restoredTop sz="96210" autoAdjust="0"/>
  </p:normalViewPr>
  <p:slideViewPr>
    <p:cSldViewPr>
      <p:cViewPr varScale="1">
        <p:scale>
          <a:sx n="114" d="100"/>
          <a:sy n="114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3984" y="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/>
          <a:lstStyle>
            <a:lvl1pPr algn="r">
              <a:defRPr sz="1200"/>
            </a:lvl1pPr>
          </a:lstStyle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428587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 anchor="b"/>
          <a:lstStyle>
            <a:lvl1pPr algn="l">
              <a:defRPr sz="1200"/>
            </a:lvl1pPr>
          </a:lstStyle>
          <a:p>
            <a:r>
              <a:rPr lang="ko-KR" altLang="en-US"/>
              <a:t>업체명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4" y="9428587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 anchor="b"/>
          <a:lstStyle>
            <a:lvl1pPr algn="r">
              <a:defRPr sz="1200"/>
            </a:lvl1pPr>
          </a:lstStyle>
          <a:p>
            <a:fld id="{CDEF842C-A3DD-458B-9307-EB14207B665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70752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2016" y="1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/>
          <a:lstStyle>
            <a:lvl1pPr algn="r">
              <a:defRPr sz="1200"/>
            </a:lvl1pPr>
          </a:lstStyle>
          <a:p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3" tIns="45997" rIns="91993" bIns="4599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993" tIns="45997" rIns="91993" bIns="4599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28587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 anchor="b"/>
          <a:lstStyle>
            <a:lvl1pPr algn="l">
              <a:defRPr sz="1200"/>
            </a:lvl1pPr>
          </a:lstStyle>
          <a:p>
            <a:r>
              <a:rPr lang="ko-KR" altLang="en-US"/>
              <a:t>업체명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7"/>
            <a:ext cx="2945659" cy="496332"/>
          </a:xfrm>
          <a:prstGeom prst="rect">
            <a:avLst/>
          </a:prstGeom>
        </p:spPr>
        <p:txBody>
          <a:bodyPr vert="horz" lIns="91993" tIns="45997" rIns="91993" bIns="45997" rtlCol="0" anchor="b"/>
          <a:lstStyle>
            <a:lvl1pPr algn="r">
              <a:defRPr sz="1200"/>
            </a:lvl1pPr>
          </a:lstStyle>
          <a:p>
            <a:fld id="{47DE4CD5-8FF1-46AE-A18E-3BB60B89DB5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53486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/>
              <a:t>World Champ 2014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4CD5-8FF1-46AE-A18E-3BB60B89DB5E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0067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/>
              <a:t>World Champ 2014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4CD5-8FF1-46AE-A18E-3BB60B89DB5E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022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DE4CD5-8FF1-46AE-A18E-3BB60B89DB5E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399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Yoon 윤고딕 550_TT" pitchFamily="18" charset="-127"/>
                <a:ea typeface="Yoon 윤고딕 550_TT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  <a:latin typeface="Yoon 윤고딕 530_TT" pitchFamily="18" charset="-127"/>
                <a:ea typeface="Yoon 윤고딕 530_TT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488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8D46C-2C37-48C2-AC5F-4B92799CDA0E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178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781F1-F68C-4D84-BB26-05D49194D9A8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1822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212A5-CCEA-4FB3-AF1B-6AE06074BB0D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8111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33897-64FF-4CA8-8D9B-BD2636B1BF2B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7421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E947-479A-41C5-B1F2-3D8CB36817FA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7498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6FC64-4CBA-4B35-A53F-55E8FFDFC63F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2055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6A59-2F3A-480B-ADD2-06776597600B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7849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9E0FD-6679-46A4-A595-49D41FAA7733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4420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3A80-A697-40FF-850F-462DAB8F5A89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1099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8FD7-4BA5-4D27-AE38-D3A11A566819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6943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  <a:latin typeface="Yoon 윤고딕 550_TT" pitchFamily="18" charset="-127"/>
                <a:ea typeface="Yoon 윤고딕 550_TT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5740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400">
                <a:solidFill>
                  <a:schemeClr val="tx2">
                    <a:lumMod val="75000"/>
                  </a:schemeClr>
                </a:solidFill>
                <a:latin typeface="Yoon 윤고딕 530_TT" pitchFamily="18" charset="-127"/>
                <a:ea typeface="Yoon 윤고딕 530_TT" pitchFamily="18" charset="-127"/>
              </a:defRPr>
            </a:lvl1pPr>
            <a:lvl2pPr marL="630238" indent="-365125">
              <a:defRPr sz="1800">
                <a:solidFill>
                  <a:schemeClr val="tx2">
                    <a:lumMod val="75000"/>
                  </a:schemeClr>
                </a:solidFill>
                <a:latin typeface="Yoon 윤고딕 530_TT" pitchFamily="18" charset="-127"/>
                <a:ea typeface="Yoon 윤고딕 530_TT" pitchFamily="18" charset="-127"/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  <a:latin typeface="Yoon 윤고딕 530_TT" pitchFamily="18" charset="-127"/>
                <a:ea typeface="Yoon 윤고딕 530_TT" pitchFamily="18" charset="-127"/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  <a:latin typeface="Yoon 윤고딕 530_TT" pitchFamily="18" charset="-127"/>
                <a:ea typeface="Yoon 윤고딕 530_TT" pitchFamily="18" charset="-127"/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  <a:latin typeface="Yoon 윤고딕 530_TT" pitchFamily="18" charset="-127"/>
                <a:ea typeface="Yoon 윤고딕 530_TT" pitchFamily="18" charset="-127"/>
              </a:defRPr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</p:txBody>
      </p:sp>
    </p:spTree>
    <p:extLst>
      <p:ext uri="{BB962C8B-B14F-4D97-AF65-F5344CB8AC3E}">
        <p14:creationId xmlns:p14="http://schemas.microsoft.com/office/powerpoint/2010/main" val="8255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D62C-9EE2-4997-ACA1-2A41BB874122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ko-KR" altLang="en-US" dirty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b="0" dirty="0" err="1">
                <a:latin typeface="HY헤드라인M" pitchFamily="18" charset="-127"/>
                <a:ea typeface="HY헤드라인M" pitchFamily="18" charset="-127"/>
              </a:rPr>
              <a:t>기업체명</a:t>
            </a:r>
            <a:endParaRPr lang="en-US" altLang="ko-KR" b="0" dirty="0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17818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9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917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9420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771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64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1248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2314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025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93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ko-KR" altLang="en-US" sz="5600"/>
              <a:t>마스터 제목 스타일 편집</a:t>
            </a:r>
            <a:endParaRPr sz="560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ko-KR" altLang="en-US" sz="2500"/>
              <a:t>마스터 텍스트 스타일을 편집합니다</a:t>
            </a:r>
          </a:p>
          <a:p>
            <a:pPr lvl="1">
              <a:defRPr sz="1800"/>
            </a:pPr>
            <a:r>
              <a:rPr lang="ko-KR" altLang="en-US" sz="2500"/>
              <a:t>둘째 수준</a:t>
            </a:r>
          </a:p>
          <a:p>
            <a:pPr lvl="2">
              <a:defRPr sz="1800"/>
            </a:pPr>
            <a:r>
              <a:rPr lang="ko-KR" altLang="en-US" sz="2500"/>
              <a:t>셋째 수준</a:t>
            </a:r>
          </a:p>
          <a:p>
            <a:pPr lvl="3">
              <a:defRPr sz="1800"/>
            </a:pPr>
            <a:r>
              <a:rPr lang="ko-KR" altLang="en-US" sz="2500"/>
              <a:t>넷째 수준</a:t>
            </a:r>
          </a:p>
          <a:p>
            <a:pPr lvl="4">
              <a:defRPr sz="1800"/>
            </a:pPr>
            <a:r>
              <a:rPr lang="ko-KR" altLang="en-US" sz="2500"/>
              <a:t>다섯째 수준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292720790"/>
      </p:ext>
    </p:extLst>
  </p:cSld>
  <p:clrMapOvr>
    <a:masterClrMapping/>
  </p:clrMapOvr>
  <p:transition spd="med"/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069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498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812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762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8523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6303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484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48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8720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1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E6FC64-4CBA-4B35-A53F-55E8FFDFC63F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102158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925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26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309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235797" y="128226"/>
            <a:ext cx="8715438" cy="523220"/>
          </a:xfrm>
          <a:prstGeom prst="rect">
            <a:avLst/>
          </a:prstGeom>
        </p:spPr>
        <p:txBody>
          <a:bodyPr/>
          <a:lstStyle>
            <a:lvl1pPr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buNone/>
              <a:defRPr lang="ko-KR" altLang="en-US" sz="2800" b="0" i="0" kern="1200" cap="none" spc="0" baseline="0" dirty="0">
                <a:ln>
                  <a:noFill/>
                </a:ln>
                <a:gradFill>
                  <a:gsLst>
                    <a:gs pos="0">
                      <a:srgbClr val="073573"/>
                    </a:gs>
                    <a:gs pos="100000">
                      <a:srgbClr val="073573"/>
                    </a:gs>
                  </a:gsLst>
                </a:gradFill>
                <a:effectLst/>
                <a:latin typeface="맑은 고딕" pitchFamily="50" charset="-127"/>
                <a:ea typeface="굴림" pitchFamily="50" charset="-127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슬라이드 번호 개체 틀 4"/>
          <p:cNvSpPr>
            <a:spLocks noGrp="1"/>
          </p:cNvSpPr>
          <p:nvPr>
            <p:ph type="sldNum" sz="quarter" idx="10"/>
          </p:nvPr>
        </p:nvSpPr>
        <p:spPr>
          <a:xfrm>
            <a:off x="3505200" y="6496050"/>
            <a:ext cx="2133600" cy="365125"/>
          </a:xfrm>
          <a:prstGeom prst="rect">
            <a:avLst/>
          </a:prstGeom>
        </p:spPr>
        <p:txBody>
          <a:bodyPr/>
          <a:lstStyle>
            <a:lvl1pPr algn="ctr" latinLnBrk="1">
              <a:defRPr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434ECA1-E3A5-42FA-8F8C-A087BE187220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5714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ko-KR" altLang="en-US" sz="5600"/>
              <a:t>마스터 제목 스타일 편집</a:t>
            </a:r>
            <a:endParaRPr sz="5600"/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ko-KR" altLang="en-US" sz="2500"/>
              <a:t>마스터 텍스트 스타일을 편집합니다</a:t>
            </a:r>
          </a:p>
          <a:p>
            <a:pPr lvl="1">
              <a:defRPr sz="1800"/>
            </a:pPr>
            <a:r>
              <a:rPr lang="ko-KR" altLang="en-US" sz="2500"/>
              <a:t>둘째 수준</a:t>
            </a:r>
          </a:p>
          <a:p>
            <a:pPr lvl="2">
              <a:defRPr sz="1800"/>
            </a:pPr>
            <a:r>
              <a:rPr lang="ko-KR" altLang="en-US" sz="2500"/>
              <a:t>셋째 수준</a:t>
            </a:r>
          </a:p>
          <a:p>
            <a:pPr lvl="3">
              <a:defRPr sz="1800"/>
            </a:pPr>
            <a:r>
              <a:rPr lang="ko-KR" altLang="en-US" sz="2500"/>
              <a:t>넷째 수준</a:t>
            </a:r>
          </a:p>
          <a:p>
            <a:pPr lvl="4">
              <a:defRPr sz="1800"/>
            </a:pPr>
            <a:r>
              <a:rPr lang="ko-KR" altLang="en-US" sz="2500"/>
              <a:t>다섯째 수준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19001671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397192"/>
      </p:ext>
    </p:extLst>
  </p:cSld>
  <p:clrMapOvr>
    <a:masterClrMapping/>
  </p:clrMapOvr>
  <p:transition spd="med"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6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35797" y="128226"/>
            <a:ext cx="8715438" cy="3693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threePt" dir="t"/>
            </a:scene3d>
            <a:sp3d>
              <a:bevelT w="0" h="0"/>
              <a:contourClr>
                <a:schemeClr val="bg1"/>
              </a:contourClr>
            </a:sp3d>
          </a:bodyPr>
          <a:lstStyle>
            <a:lvl1pPr algn="l" defTabSz="914400" rtl="0" eaLnBrk="0" fontAlgn="base" latinLnBrk="1" hangingPunct="0">
              <a:spcBef>
                <a:spcPct val="0"/>
              </a:spcBef>
              <a:spcAft>
                <a:spcPct val="0"/>
              </a:spcAft>
              <a:buNone/>
              <a:defRPr lang="ko-KR" altLang="en-US" sz="1800" b="0" i="0" kern="1200" cap="none" spc="-50" baseline="0" dirty="0">
                <a:ln>
                  <a:noFill/>
                </a:ln>
                <a:gradFill>
                  <a:gsLst>
                    <a:gs pos="0">
                      <a:srgbClr val="073573"/>
                    </a:gs>
                    <a:gs pos="100000">
                      <a:srgbClr val="073573"/>
                    </a:gs>
                  </a:gsLst>
                </a:gradFill>
                <a:effectLst/>
                <a:latin typeface="Trebuchet MS" pitchFamily="34" charset="0"/>
                <a:ea typeface="맑은 고딕" pitchFamily="50" charset="-127"/>
                <a:cs typeface="+mj-cs"/>
              </a:defRPr>
            </a:lvl1pPr>
          </a:lstStyle>
          <a:p>
            <a:r>
              <a:rPr lang="en-US" altLang="ko-KR" dirty="0"/>
              <a:t>Title goes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7880725"/>
      </p:ext>
    </p:extLst>
  </p:cSld>
  <p:clrMapOvr>
    <a:masterClrMapping/>
  </p:clrMapOvr>
  <p:transition spd="med">
    <p:fade thruBlk="1"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76650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F68D62C-9EE2-4997-ACA1-2A41BB874122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ko-KR" altLang="en-US" dirty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b="0" dirty="0" err="1">
                <a:latin typeface="HY헤드라인M" pitchFamily="18" charset="-127"/>
                <a:ea typeface="HY헤드라인M" pitchFamily="18" charset="-127"/>
              </a:rPr>
              <a:t>기업체명</a:t>
            </a:r>
            <a:endParaRPr lang="en-US" altLang="ko-KR" b="0" dirty="0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401116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D62C-9EE2-4997-ACA1-2A41BB874122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b="0">
                <a:latin typeface="HY헤드라인M" pitchFamily="18" charset="-127"/>
                <a:ea typeface="HY헤드라인M" pitchFamily="18" charset="-127"/>
              </a:rPr>
              <a:t>기업체명</a:t>
            </a:r>
            <a:endParaRPr lang="en-US" altLang="ko-KR" b="0" dirty="0"/>
          </a:p>
        </p:txBody>
      </p:sp>
    </p:spTree>
    <p:extLst>
      <p:ext uri="{BB962C8B-B14F-4D97-AF65-F5344CB8AC3E}">
        <p14:creationId xmlns:p14="http://schemas.microsoft.com/office/powerpoint/2010/main" val="372690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진행중\한경디스코-CJ\new-img\간지=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94034" y="44624"/>
            <a:ext cx="4086478" cy="76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55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649" r:id="rId8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Yoon 윤고딕 550_TT" pitchFamily="18" charset="-127"/>
          <a:ea typeface="Yoon 윤고딕 550_TT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4CAE4-DA0F-4DBF-BEE0-B076B204B00E}" type="datetime1">
              <a:rPr lang="ko-KR" altLang="en-US" smtClean="0"/>
              <a:pPr/>
              <a:t>2022-12-12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o-KR" altLang="en-US">
                <a:latin typeface="HY헤드라인M" pitchFamily="18" charset="-127"/>
                <a:ea typeface="HY헤드라인M" pitchFamily="18" charset="-127"/>
              </a:rPr>
              <a:t>㈜ 기업체명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220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49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38B79-F4FA-4D82-BA9B-EB477FEC5A8E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2022-12-12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8FAF4-5B63-4C12-99DA-688604B5BE3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8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4863" y="1844824"/>
            <a:ext cx="77957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2023</a:t>
            </a:r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년 해외 공공조달 선도기업 </a:t>
            </a:r>
            <a:endParaRPr lang="en-US" altLang="ko-KR" sz="4000" dirty="0">
              <a:solidFill>
                <a:srgbClr val="0070C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육성사업</a:t>
            </a:r>
            <a:endParaRPr lang="en-US" altLang="ko-KR" sz="4000" dirty="0">
              <a:solidFill>
                <a:srgbClr val="0070C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해외마케팅 로드맵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40069" y="5291916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년</a:t>
            </a:r>
            <a:r>
              <a:rPr lang="en-US" altLang="ko-KR" dirty="0"/>
              <a:t>. </a:t>
            </a:r>
            <a:r>
              <a:rPr lang="ko-KR" altLang="en-US" dirty="0"/>
              <a:t>월</a:t>
            </a:r>
            <a:r>
              <a:rPr lang="en-US" altLang="ko-KR" dirty="0"/>
              <a:t>. </a:t>
            </a:r>
            <a:r>
              <a:rPr lang="ko-KR" altLang="en-US" dirty="0"/>
              <a:t>일</a:t>
            </a:r>
            <a:r>
              <a:rPr lang="en-US" altLang="ko-KR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9179" y="4707141"/>
            <a:ext cx="3312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㈜ </a:t>
            </a:r>
            <a:r>
              <a:rPr lang="en-US" altLang="ko-K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OOOO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회사명</a:t>
            </a:r>
            <a:r>
              <a:rPr lang="en-US" altLang="ko-K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03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III.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타깃시장 진출방안</a:t>
            </a:r>
            <a:endParaRPr lang="en-US" altLang="ko-KR" sz="32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51070"/>
              </p:ext>
            </p:extLst>
          </p:nvPr>
        </p:nvGraphicFramePr>
        <p:xfrm>
          <a:off x="473412" y="1448916"/>
          <a:ext cx="7820025" cy="4860402"/>
        </p:xfrm>
        <a:graphic>
          <a:graphicData uri="http://schemas.openxmlformats.org/drawingml/2006/table">
            <a:tbl>
              <a:tblPr/>
              <a:tblGrid>
                <a:gridCol w="2200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9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타깃시장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신청사유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  <a:latin typeface="맑은 고딕" pitchFamily="50" charset="-127"/>
                          <a:ea typeface="+mn-ea"/>
                        </a:rPr>
                        <a:t>*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  <a:latin typeface="맑은 고딕" pitchFamily="50" charset="-127"/>
                          <a:ea typeface="+mn-ea"/>
                        </a:rPr>
                        <a:t>최대 </a:t>
                      </a:r>
                      <a:r>
                        <a:rPr lang="ko-KR" altLang="en-US" sz="1000" b="1" dirty="0" err="1">
                          <a:solidFill>
                            <a:srgbClr val="C00000"/>
                          </a:solidFill>
                          <a:latin typeface="맑은 고딕" pitchFamily="50" charset="-127"/>
                          <a:ea typeface="+mn-ea"/>
                        </a:rPr>
                        <a:t>상세기재</a:t>
                      </a:r>
                      <a:endParaRPr lang="ko-KR" altLang="en-US" sz="1400" b="1" dirty="0">
                        <a:solidFill>
                          <a:srgbClr val="C00000"/>
                        </a:solidFill>
                        <a:latin typeface="맑은 고딕" pitchFamily="50" charset="-127"/>
                        <a:ea typeface="+mn-ea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1.</a:t>
                      </a:r>
                      <a:r>
                        <a:rPr kumimoji="0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ex) A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국가 보건부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        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국립병원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군병원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등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ex1)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타깃품목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중남미의 의료 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카테터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수요가 높아지고 있는 상황에서 중남미 국가 보건부 조달 프로젝트 참여를 희망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ex2)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없을 경우 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무역관에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발굴 요청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*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신청 시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 이상 상이한 지역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국가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무역관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을 신청했을 경우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로드맵에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반영 필수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*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로드맵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기반으로 평가가 이루어지는 바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 상세히 작성 요망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4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  <a:endParaRPr kumimoji="0" lang="ko-KR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sym typeface="Wingdings" pitchFamily="2" charset="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5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내용 개체 틀 7"/>
          <p:cNvSpPr txBox="1">
            <a:spLocks/>
          </p:cNvSpPr>
          <p:nvPr/>
        </p:nvSpPr>
        <p:spPr bwMode="auto">
          <a:xfrm>
            <a:off x="473412" y="959458"/>
            <a:ext cx="604280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타깃시장 및 신청사유</a:t>
            </a:r>
          </a:p>
        </p:txBody>
      </p:sp>
      <p:grpSp>
        <p:nvGrpSpPr>
          <p:cNvPr id="17" name="그룹 16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19" name="직선 연결선 18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1885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30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7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386628"/>
              </p:ext>
            </p:extLst>
          </p:nvPr>
        </p:nvGraphicFramePr>
        <p:xfrm>
          <a:off x="473412" y="1466434"/>
          <a:ext cx="8177214" cy="4758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2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8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세부 실행 계획</a:t>
                      </a:r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(Action</a:t>
                      </a:r>
                      <a:r>
                        <a:rPr lang="en-US" altLang="ko-KR" sz="1400" b="1" baseline="0" dirty="0">
                          <a:latin typeface="맑은 고딕" pitchFamily="50" charset="-127"/>
                          <a:ea typeface="맑은 고딕" pitchFamily="50" charset="-127"/>
                        </a:rPr>
                        <a:t> Plan)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KOTRA</a:t>
                      </a:r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 지원 요청사항</a:t>
                      </a:r>
                      <a:endParaRPr lang="en-US" altLang="ko-KR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rgbClr val="C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*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최대 </a:t>
                      </a:r>
                      <a:r>
                        <a:rPr lang="ko-KR" altLang="en-US" sz="1000" b="1" dirty="0" err="1">
                          <a:solidFill>
                            <a:srgbClr val="C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상세기재</a:t>
                      </a:r>
                      <a:endParaRPr lang="ko-KR" altLang="en-US" sz="1000" b="1" dirty="0">
                        <a:solidFill>
                          <a:srgbClr val="C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2743"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추진 시기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분기 또는 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소요 예산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천원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주요 내역 </a:t>
                      </a:r>
                      <a:r>
                        <a:rPr lang="en-US" altLang="ko-K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: ex) 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제품 시연회</a:t>
                      </a:r>
                      <a:r>
                        <a:rPr lang="en-US" altLang="ko-K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면담</a:t>
                      </a:r>
                      <a:r>
                        <a:rPr lang="en-US" altLang="ko-KR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lang="ko-KR" altLang="en-US" sz="11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조달전시회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참가</a:t>
                      </a:r>
                      <a:endParaRPr lang="en-US" altLang="ko-KR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ex1) </a:t>
                      </a:r>
                      <a:r>
                        <a:rPr lang="ko-KR" altLang="en-US" sz="11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조달벤더</a:t>
                      </a:r>
                      <a:r>
                        <a:rPr lang="ko-KR" altLang="en-US" sz="11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발굴 및 </a:t>
                      </a:r>
                      <a:r>
                        <a:rPr lang="ko-KR" altLang="en-US" sz="1100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상담회</a:t>
                      </a:r>
                      <a:r>
                        <a:rPr lang="ko-KR" altLang="en-US" sz="11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참가</a:t>
                      </a:r>
                      <a:endParaRPr lang="en-US" altLang="ko-KR" sz="11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1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ex2) </a:t>
                      </a:r>
                      <a:r>
                        <a:rPr lang="ko-KR" altLang="en-US" sz="11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온라인 조달 전시관 </a:t>
                      </a:r>
                      <a:r>
                        <a:rPr lang="ko-KR" altLang="en-US" sz="1100" baseline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부스 등록</a:t>
                      </a:r>
                      <a:endParaRPr lang="en-US" altLang="ko-KR" sz="1100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324"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추진 시기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분기 또는 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소요 예산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천원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주요 내역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+mn-ea"/>
                        </a:rPr>
                        <a:t>: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+mn-ea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endParaRPr lang="en-US" altLang="ko-KR" sz="120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8324"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추진 시기</a:t>
                      </a:r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분기 또는 월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소요 예산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: (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천원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2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주요 내역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endParaRPr lang="ko-KR" altLang="en-US" sz="12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endParaRPr lang="en-US" altLang="ko-KR" sz="120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41" marR="91441" marT="45717" marB="4571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" y="11663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III.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타깃시장 진출방안</a:t>
            </a:r>
            <a:endParaRPr lang="en-US" altLang="ko-KR" sz="32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pSp>
        <p:nvGrpSpPr>
          <p:cNvPr id="15" name="그룹 14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16" name="직선 연결선 15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내용 개체 틀 7"/>
          <p:cNvSpPr txBox="1">
            <a:spLocks/>
          </p:cNvSpPr>
          <p:nvPr/>
        </p:nvSpPr>
        <p:spPr bwMode="auto">
          <a:xfrm>
            <a:off x="473412" y="959458"/>
            <a:ext cx="604280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세부 추진계획</a:t>
            </a:r>
          </a:p>
        </p:txBody>
      </p:sp>
    </p:spTree>
    <p:extLst>
      <p:ext uri="{BB962C8B-B14F-4D97-AF65-F5344CB8AC3E}">
        <p14:creationId xmlns:p14="http://schemas.microsoft.com/office/powerpoint/2010/main" val="1039392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664389" y="2492896"/>
            <a:ext cx="38282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감사합니다</a:t>
            </a:r>
            <a:r>
              <a:rPr lang="en-US" altLang="ko-K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826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08537" y="314118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Eras Demi ITC" pitchFamily="34" charset="0"/>
              </a:rPr>
              <a:t>목  차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8104" y="148478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sz="3600" dirty="0">
              <a:latin typeface="Eras Demi IT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9912" y="849705"/>
            <a:ext cx="4968552" cy="578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I. 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기업 개요</a:t>
            </a:r>
            <a:endParaRPr lang="en-US" altLang="ko-KR" dirty="0">
              <a:latin typeface="HY견고딕" pitchFamily="18" charset="-127"/>
              <a:ea typeface="HY견고딕" pitchFamily="18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1.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기본사항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2.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영업현황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3.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국제인증 획득현황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4.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수출대상 품목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II. 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해외 수출시장 및 </a:t>
            </a: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해외조달시장 진출 활동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1.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해외 일반수출시장 진출 활동 내용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2.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해외 공공조달시장 진출 활동 내용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3.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해외 공공조달 선도기업 육성사업 관련 내용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endParaRPr lang="en-US" altLang="ko-KR" dirty="0">
              <a:latin typeface="HY견고딕" pitchFamily="18" charset="-127"/>
              <a:ea typeface="HY견고딕" pitchFamily="18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III. </a:t>
            </a:r>
            <a:r>
              <a:rPr lang="ko-KR" altLang="en-US" dirty="0">
                <a:latin typeface="HY견고딕" pitchFamily="18" charset="-127"/>
                <a:ea typeface="HY견고딕" pitchFamily="18" charset="-127"/>
              </a:rPr>
              <a:t>타깃시장 진출방안</a:t>
            </a:r>
            <a:endParaRPr lang="en-US" altLang="ko-KR" dirty="0">
              <a:latin typeface="HY견고딕" pitchFamily="18" charset="-127"/>
              <a:ea typeface="HY견고딕" pitchFamily="18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1.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타깃시장 및 신청사유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eaLnBrk="0" hangingPunct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   2. 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세부 추진계획 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 </a:t>
            </a:r>
          </a:p>
        </p:txBody>
      </p:sp>
      <p:pic>
        <p:nvPicPr>
          <p:cNvPr id="13" name="그림 9" descr="kotra-로고(바탕투명)큰거_하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grpSp>
        <p:nvGrpSpPr>
          <p:cNvPr id="34" name="그룹 33"/>
          <p:cNvGrpSpPr/>
          <p:nvPr/>
        </p:nvGrpSpPr>
        <p:grpSpPr>
          <a:xfrm flipH="1">
            <a:off x="3013835" y="58898"/>
            <a:ext cx="432048" cy="6696743"/>
            <a:chOff x="3707904" y="-21376"/>
            <a:chExt cx="505762" cy="6879376"/>
          </a:xfrm>
        </p:grpSpPr>
        <p:cxnSp>
          <p:nvCxnSpPr>
            <p:cNvPr id="24" name="직선 연결선 23"/>
            <p:cNvCxnSpPr/>
            <p:nvPr/>
          </p:nvCxnSpPr>
          <p:spPr>
            <a:xfrm>
              <a:off x="3707904" y="-21376"/>
              <a:ext cx="0" cy="2160240"/>
            </a:xfrm>
            <a:prstGeom prst="line">
              <a:avLst/>
            </a:prstGeom>
            <a:ln w="158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707904" y="2138864"/>
              <a:ext cx="504056" cy="432048"/>
            </a:xfrm>
            <a:prstGeom prst="line">
              <a:avLst/>
            </a:prstGeom>
            <a:ln w="158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>
              <a:off x="4213666" y="2570912"/>
              <a:ext cx="0" cy="2160240"/>
            </a:xfrm>
            <a:prstGeom prst="line">
              <a:avLst/>
            </a:prstGeom>
            <a:ln w="158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V="1">
              <a:off x="3707904" y="4717869"/>
              <a:ext cx="504056" cy="401815"/>
            </a:xfrm>
            <a:prstGeom prst="line">
              <a:avLst/>
            </a:prstGeom>
            <a:ln w="158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3707904" y="5119684"/>
              <a:ext cx="0" cy="1738316"/>
            </a:xfrm>
            <a:prstGeom prst="line">
              <a:avLst/>
            </a:prstGeom>
            <a:ln w="158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91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22" name="직선 연결선 21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34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0.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작성 가이드</a:t>
            </a:r>
          </a:p>
        </p:txBody>
      </p: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449542" y="1412195"/>
            <a:ext cx="8244916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9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신청서류 전반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그리고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로드맵을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중심으로 평가가 이루어지는 바 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최대한 상세하게 작성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해주시기 바랍니다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추후 이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로드맵을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바탕으로 무역관 담당자와 상담을 통해 연중 사업계획서를 완성하고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예산 집행을 할 예정입니다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페이지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슬라이드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추가나 양식 변경은 자유로우나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기존 양식에 있는 항목은 전체 기재 바랍니다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신청서에서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 이상의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무역관을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선택하셨을 경우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각 지역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/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시장에 해당하는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로드맵을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작성해주셔야 합니다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(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예시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뉴욕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프라하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2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개소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→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(1)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뉴욕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(2)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프라하 </a:t>
            </a:r>
            <a:r>
              <a:rPr lang="ko-KR" altLang="en-US" sz="14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로드맵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총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개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marL="285750" marR="0" lvl="0" indent="-28575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기타 문의사항은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02-3460-7494, 7499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 연락해주시기 바랍니다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감사합니다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86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22" name="직선 연결선 21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643194"/>
              </p:ext>
            </p:extLst>
          </p:nvPr>
        </p:nvGraphicFramePr>
        <p:xfrm>
          <a:off x="576262" y="1448915"/>
          <a:ext cx="7991475" cy="2373312"/>
        </p:xfrm>
        <a:graphic>
          <a:graphicData uri="http://schemas.openxmlformats.org/drawingml/2006/table">
            <a:tbl>
              <a:tblPr firstRow="1" bandRow="1"/>
              <a:tblGrid>
                <a:gridCol w="1512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7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59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회사명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대표자명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7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소재지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en-US" altLang="ko-KR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설립일자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76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주요제품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en-US" altLang="ko-KR" sz="1400" b="0" i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생산거점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9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주요수출시장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해외주재원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dirty="0">
                          <a:latin typeface="맑은 고딕" pitchFamily="50" charset="-127"/>
                          <a:ea typeface="맑은 고딕" pitchFamily="50" charset="-127"/>
                        </a:rPr>
                        <a:t>명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928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1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0" dirty="0">
                          <a:latin typeface="맑은 고딕" pitchFamily="50" charset="-127"/>
                          <a:ea typeface="맑은 고딕" pitchFamily="50" charset="-127"/>
                        </a:rPr>
                        <a:t>명</a:t>
                      </a:r>
                      <a:r>
                        <a:rPr lang="en-US" altLang="ko-KR" sz="1400" b="0" dirty="0">
                          <a:latin typeface="맑은 고딕" pitchFamily="50" charset="-127"/>
                          <a:ea typeface="맑은 고딕" pitchFamily="50" charset="-127"/>
                        </a:rPr>
                        <a:t>/  </a:t>
                      </a:r>
                      <a:r>
                        <a:rPr lang="ko-KR" altLang="en-US" sz="1400" b="0" dirty="0">
                          <a:latin typeface="맑은 고딕" pitchFamily="50" charset="-127"/>
                          <a:ea typeface="맑은 고딕" pitchFamily="50" charset="-127"/>
                        </a:rPr>
                        <a:t>명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홈페이지</a:t>
                      </a: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7" marR="91427" marT="45665" marB="45665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34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9994" y="3369951"/>
            <a:ext cx="919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/>
              <a:t>해외영업 직원 수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29851" y="3365256"/>
            <a:ext cx="716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/>
              <a:t>총 </a:t>
            </a:r>
            <a:endParaRPr lang="en-US" altLang="ko-KR" sz="1200" b="1" dirty="0"/>
          </a:p>
          <a:p>
            <a:pPr algn="ctr"/>
            <a:r>
              <a:rPr lang="ko-KR" altLang="en-US" sz="1200" b="1" dirty="0"/>
              <a:t>직원 수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9922" y="3445679"/>
            <a:ext cx="878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/</a:t>
            </a:r>
            <a:endParaRPr lang="ko-KR" altLang="en-US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기업개요</a:t>
            </a:r>
          </a:p>
        </p:txBody>
      </p:sp>
      <p:sp>
        <p:nvSpPr>
          <p:cNvPr id="38" name="내용 개체 틀 7"/>
          <p:cNvSpPr txBox="1">
            <a:spLocks/>
          </p:cNvSpPr>
          <p:nvPr/>
        </p:nvSpPr>
        <p:spPr bwMode="auto">
          <a:xfrm>
            <a:off x="473413" y="959458"/>
            <a:ext cx="280609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기본 사항</a:t>
            </a:r>
          </a:p>
        </p:txBody>
      </p:sp>
      <p:sp>
        <p:nvSpPr>
          <p:cNvPr id="40" name="내용 개체 틀 7"/>
          <p:cNvSpPr txBox="1">
            <a:spLocks/>
          </p:cNvSpPr>
          <p:nvPr/>
        </p:nvSpPr>
        <p:spPr bwMode="auto">
          <a:xfrm>
            <a:off x="473413" y="4177430"/>
            <a:ext cx="280609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영업 현황</a:t>
            </a: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46714"/>
              </p:ext>
            </p:extLst>
          </p:nvPr>
        </p:nvGraphicFramePr>
        <p:xfrm>
          <a:off x="576261" y="4748594"/>
          <a:ext cx="7991476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7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7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7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구    분</a:t>
                      </a:r>
                    </a:p>
                  </a:txBody>
                  <a:tcPr marL="91428" marR="91428" marT="45700" marB="457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2020</a:t>
                      </a:r>
                    </a:p>
                  </a:txBody>
                  <a:tcPr marL="91428" marR="91428" marT="45700" marB="457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2021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>
                          <a:latin typeface="맑은 고딕" pitchFamily="50" charset="-127"/>
                          <a:ea typeface="맑은 고딕" pitchFamily="50" charset="-127"/>
                        </a:rPr>
                        <a:t>2022(</a:t>
                      </a:r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잠정</a:t>
                      </a:r>
                      <a:r>
                        <a:rPr lang="en-US" altLang="ko-KR" sz="1400" b="1" dirty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매출액</a:t>
                      </a: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수출액</a:t>
                      </a: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>
                          <a:latin typeface="맑은 고딕" pitchFamily="50" charset="-127"/>
                          <a:ea typeface="맑은 고딕" pitchFamily="50" charset="-127"/>
                        </a:rPr>
                        <a:t>수출비중</a:t>
                      </a: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1428" marR="91428" marT="45700" marB="45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TextBox 6"/>
          <p:cNvSpPr txBox="1">
            <a:spLocks noChangeArrowheads="1"/>
          </p:cNvSpPr>
          <p:nvPr/>
        </p:nvSpPr>
        <p:spPr bwMode="auto">
          <a:xfrm>
            <a:off x="7099299" y="4206798"/>
            <a:ext cx="1468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400" dirty="0">
                <a:latin typeface="맑은 고딕" pitchFamily="50" charset="-127"/>
                <a:ea typeface="맑은 고딕" pitchFamily="50" charset="-127"/>
              </a:rPr>
              <a:t>단위 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1400" dirty="0" err="1">
                <a:latin typeface="맑은 고딕" pitchFamily="50" charset="-127"/>
                <a:ea typeface="맑은 고딕" pitchFamily="50" charset="-127"/>
              </a:rPr>
              <a:t>억원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, %)</a:t>
            </a:r>
            <a:endParaRPr lang="ko-KR" altLang="en-US" sz="14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018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176307"/>
              </p:ext>
            </p:extLst>
          </p:nvPr>
        </p:nvGraphicFramePr>
        <p:xfrm>
          <a:off x="558551" y="1705474"/>
          <a:ext cx="7991475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8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400" b="1" kern="100" dirty="0" err="1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인증표시명</a:t>
                      </a:r>
                      <a:endParaRPr lang="ko-KR" sz="14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허가</a:t>
                      </a:r>
                      <a:r>
                        <a:rPr 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승인</a:t>
                      </a:r>
                      <a:r>
                        <a:rPr 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품목</a:t>
                      </a:r>
                    </a:p>
                  </a:txBody>
                  <a:tcPr marL="17780" marR="17780" marT="17780" marB="1778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허가</a:t>
                      </a:r>
                      <a:r>
                        <a:rPr 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승인</a:t>
                      </a:r>
                      <a:r>
                        <a:rPr 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번호</a:t>
                      </a:r>
                    </a:p>
                  </a:txBody>
                  <a:tcPr marL="17780" marR="17780" marT="17780" marB="1778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승인기관</a:t>
                      </a:r>
                    </a:p>
                  </a:txBody>
                  <a:tcPr marL="17780" marR="17780" marT="17780" marB="1778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허가</a:t>
                      </a:r>
                      <a:r>
                        <a:rPr lang="en-US" alt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ko-KR" alt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승인</a:t>
                      </a:r>
                      <a:r>
                        <a:rPr lang="en-US" altLang="ko-KR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ko-KR" altLang="en-US" sz="1400" b="1" kern="100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일자</a:t>
                      </a:r>
                      <a:endParaRPr lang="ko-KR" sz="1400" b="1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7780" marR="17780" marT="17780" marB="1778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558551" y="3859518"/>
            <a:ext cx="799147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ko-KR" sz="1600" b="1" kern="1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인증표시명</a:t>
            </a:r>
            <a:endParaRPr lang="en-US" altLang="ko-KR" sz="1600" b="1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endParaRPr lang="en-US" altLang="ko-KR" sz="1400" b="1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endParaRPr lang="en-US" altLang="ko-KR" sz="14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①</a:t>
            </a:r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4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시스템 인증 </a:t>
            </a:r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ISO 9000, ISO 14000, QS 9000, TS 16949, TL 9000, OHSAS 18000, HACCP </a:t>
            </a:r>
          </a:p>
          <a:p>
            <a:pPr algn="just"/>
            <a:endParaRPr lang="en-US" altLang="ko-KR" sz="14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②</a:t>
            </a:r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4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제품 인증 </a:t>
            </a:r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KS, VCCI, JATE, DIN, SEE, UL, FDA, FCC, CE, CCC, VDE, GOST, JIS, e-mark, CSA,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등</a:t>
            </a:r>
            <a:endParaRPr lang="en-US" altLang="ko-KR" sz="1400" kern="100" dirty="0">
              <a:solidFill>
                <a:schemeClr val="bg1">
                  <a:lumMod val="6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endParaRPr lang="en-US" altLang="ko-KR" sz="14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/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③ </a:t>
            </a:r>
            <a:r>
              <a:rPr lang="ko-KR" altLang="ko-KR" sz="1400" b="1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기술마크</a:t>
            </a:r>
            <a:r>
              <a:rPr lang="ko-KR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4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 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AS, EM,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에너지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환경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GD, GQ, GR, IR52, K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마크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전기안전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KT, NT, Q, S,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안전</a:t>
            </a:r>
            <a:r>
              <a:rPr lang="en-US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400" kern="1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우수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308304" y="1428475"/>
            <a:ext cx="12417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ko-KR" sz="12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 </a:t>
            </a:r>
            <a:r>
              <a:rPr lang="ko-KR" altLang="ko-KR" sz="12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년 월 일 현재</a:t>
            </a:r>
            <a:r>
              <a:rPr lang="en-US" altLang="ko-KR" sz="12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200" kern="1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기업개요</a:t>
            </a:r>
          </a:p>
        </p:txBody>
      </p:sp>
      <p:sp>
        <p:nvSpPr>
          <p:cNvPr id="20" name="내용 개체 틀 7"/>
          <p:cNvSpPr txBox="1">
            <a:spLocks/>
          </p:cNvSpPr>
          <p:nvPr/>
        </p:nvSpPr>
        <p:spPr bwMode="auto">
          <a:xfrm>
            <a:off x="473413" y="959458"/>
            <a:ext cx="280609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국제인증 획득 현황</a:t>
            </a:r>
          </a:p>
        </p:txBody>
      </p:sp>
      <p:grpSp>
        <p:nvGrpSpPr>
          <p:cNvPr id="31" name="그룹 30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32" name="직선 연결선 31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084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0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기업개요</a:t>
            </a:r>
          </a:p>
        </p:txBody>
      </p:sp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27285" y="1347223"/>
            <a:ext cx="725400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9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①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제품 개요 </a:t>
            </a: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639763" lvl="0" indent="-285750" latinLnBrk="0">
              <a:lnSpc>
                <a:spcPct val="150000"/>
              </a:lnSpc>
              <a:buFontTx/>
              <a:buChar char="-"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용도 및 특성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639763" lvl="0" indent="-285750" latinLnBrk="0">
              <a:lnSpc>
                <a:spcPct val="150000"/>
              </a:lnSpc>
              <a:buFontTx/>
              <a:buChar char="-"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성장가능성 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  <a:endParaRPr kumimoji="0" lang="en-US" altLang="ko-K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639763" lvl="0" indent="-285750" latinLnBrk="0">
              <a:lnSpc>
                <a:spcPct val="150000"/>
              </a:lnSpc>
              <a:buFontTx/>
              <a:buChar char="-"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제품개발단계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시제품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상품화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국내시장 출시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수출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中 </a:t>
            </a:r>
            <a:r>
              <a:rPr kumimoji="0" lang="ko-KR" altLang="en-US" sz="1400" i="0" u="none" strike="noStrike" cap="none" normalizeH="0" baseline="0" dirty="0" err="1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택</a:t>
            </a: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</a:p>
          <a:p>
            <a:pPr marL="639763" lvl="0" indent="-285750" latinLnBrk="0">
              <a:lnSpc>
                <a:spcPct val="150000"/>
              </a:lnSpc>
              <a:buFontTx/>
              <a:buChar char="-"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원산지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  <a:endParaRPr kumimoji="0" lang="en-US" altLang="ko-KR" sz="1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ko-KR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②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제품 적용분야 및 시장 </a:t>
            </a: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639762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글로벌시장에서의 진출형태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상품수출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패키지형태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기술이전 등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</a:p>
          <a:p>
            <a:pPr marL="639762" marR="0" lvl="0" indent="-2857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o-KR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분야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kumimoji="0" lang="ko-KR" altLang="en-US" sz="1400" i="0" u="none" strike="noStrike" cap="none" normalizeH="0" baseline="0" dirty="0" err="1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타깃시장</a:t>
            </a:r>
            <a:r>
              <a:rPr kumimoji="0" lang="ko-KR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및 고객 등</a:t>
            </a:r>
            <a:r>
              <a:rPr kumimoji="0" lang="en-US" altLang="ko-KR" sz="140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kumimoji="0" lang="en-US" altLang="ko-K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:</a:t>
            </a: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내용 개체 틀 7"/>
          <p:cNvSpPr txBox="1">
            <a:spLocks/>
          </p:cNvSpPr>
          <p:nvPr/>
        </p:nvSpPr>
        <p:spPr bwMode="auto">
          <a:xfrm>
            <a:off x="473413" y="959458"/>
            <a:ext cx="280609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4.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수출대상 품목</a:t>
            </a:r>
          </a:p>
        </p:txBody>
      </p:sp>
      <p:grpSp>
        <p:nvGrpSpPr>
          <p:cNvPr id="32" name="그룹 31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33" name="직선 연결선 32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09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해외진출 활동</a:t>
            </a:r>
            <a:r>
              <a:rPr lang="en-US" altLang="ko-KR" sz="32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5" name="내용 개체 틀 7"/>
          <p:cNvSpPr txBox="1">
            <a:spLocks/>
          </p:cNvSpPr>
          <p:nvPr/>
        </p:nvSpPr>
        <p:spPr bwMode="auto">
          <a:xfrm>
            <a:off x="473412" y="959458"/>
            <a:ext cx="604280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1.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해외 일반수출시장 진출 활동내용</a:t>
            </a: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711572" y="1511666"/>
            <a:ext cx="789287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9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①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주요 시장 및 경쟁사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endParaRPr kumimoji="0" lang="en-US" altLang="ko-KR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639763" lvl="0" indent="-285750" latinLnBrk="0">
              <a:buFontTx/>
              <a:buChar char="-"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ko-KR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②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신청국가 내 영업 활동</a:t>
            </a: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639763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o-KR" alt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신청국가지사</a:t>
            </a: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 err="1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디스트리뷰터</a:t>
            </a:r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에이전트 활용</a:t>
            </a:r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주요 참여 전시회 등 </a:t>
            </a:r>
            <a:r>
              <a:rPr lang="ko-KR" altLang="en-US" sz="1400" dirty="0" err="1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상세기술</a:t>
            </a:r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ko-KR" altLang="en-US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일반수출</a:t>
            </a:r>
            <a:r>
              <a:rPr lang="en-US" altLang="ko-KR" sz="1400" dirty="0">
                <a:solidFill>
                  <a:schemeClr val="bg1">
                    <a:lumMod val="6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kumimoji="0" lang="en-US" altLang="ko-KR" sz="1400" b="0" i="0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0" name="그룹 29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31" name="직선 연결선 30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13634"/>
              </p:ext>
            </p:extLst>
          </p:nvPr>
        </p:nvGraphicFramePr>
        <p:xfrm>
          <a:off x="971600" y="1877738"/>
          <a:ext cx="7488832" cy="2631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9712">
                  <a:extLst>
                    <a:ext uri="{9D8B030D-6E8A-4147-A177-3AD203B41FA5}">
                      <a16:colId xmlns:a16="http://schemas.microsoft.com/office/drawing/2014/main" val="299289100"/>
                    </a:ext>
                  </a:extLst>
                </a:gridCol>
                <a:gridCol w="5799120">
                  <a:extLst>
                    <a:ext uri="{9D8B030D-6E8A-4147-A177-3AD203B41FA5}">
                      <a16:colId xmlns:a16="http://schemas.microsoft.com/office/drawing/2014/main" val="1503205837"/>
                    </a:ext>
                  </a:extLst>
                </a:gridCol>
              </a:tblGrid>
              <a:tr h="657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국내 경쟁사 현황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193558"/>
                  </a:ext>
                </a:extLst>
              </a:tr>
              <a:tr h="657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해외 경쟁사 현황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38331"/>
                  </a:ext>
                </a:extLst>
              </a:tr>
              <a:tr h="657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차별성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450845"/>
                  </a:ext>
                </a:extLst>
              </a:tr>
              <a:tr h="6578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경쟁 우위 요소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732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25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해외진출 활동</a:t>
            </a:r>
            <a:r>
              <a:rPr lang="en-US" altLang="ko-KR" sz="32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6" name="내용 개체 틀 7"/>
          <p:cNvSpPr txBox="1">
            <a:spLocks/>
          </p:cNvSpPr>
          <p:nvPr/>
        </p:nvSpPr>
        <p:spPr bwMode="auto">
          <a:xfrm>
            <a:off x="473412" y="959458"/>
            <a:ext cx="604280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해외 공공조달시장 진출 활동내용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46385" y="1333638"/>
            <a:ext cx="7181999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9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①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해외 공공조달시장 진출 목적 </a:t>
            </a: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ko-KR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0"/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②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신청 </a:t>
            </a:r>
            <a:r>
              <a:rPr kumimoji="0" lang="ko-KR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무역관에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대한 수행희망 마케팅 사업 및 진출지원을 위한 요구사항 </a:t>
            </a: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latinLnBrk="0"/>
            <a:r>
              <a:rPr lang="en-US" altLang="ko-KR" sz="1000" b="1" dirty="0">
                <a:solidFill>
                  <a:srgbClr val="C00000"/>
                </a:solidFill>
                <a:latin typeface="맑은 고딕" pitchFamily="50" charset="-127"/>
              </a:rPr>
              <a:t>*</a:t>
            </a:r>
            <a:r>
              <a:rPr lang="ko-KR" altLang="en-US" sz="1000" b="1" dirty="0">
                <a:solidFill>
                  <a:srgbClr val="C00000"/>
                </a:solidFill>
                <a:latin typeface="맑은 고딕" pitchFamily="50" charset="-127"/>
              </a:rPr>
              <a:t>최대 </a:t>
            </a:r>
            <a:r>
              <a:rPr lang="ko-KR" altLang="en-US" sz="1000" b="1" dirty="0" err="1">
                <a:solidFill>
                  <a:srgbClr val="C00000"/>
                </a:solidFill>
                <a:latin typeface="맑은 고딕" pitchFamily="50" charset="-127"/>
              </a:rPr>
              <a:t>상세기재</a:t>
            </a:r>
            <a:endParaRPr lang="ko-KR" altLang="en-US" sz="1000" b="1" dirty="0">
              <a:solidFill>
                <a:srgbClr val="C00000"/>
              </a:solidFill>
              <a:latin typeface="맑은 고딕" pitchFamily="50" charset="-127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</a:t>
            </a: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</a:b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29" name="직선 연결선 28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직사각형 2"/>
          <p:cNvSpPr/>
          <p:nvPr/>
        </p:nvSpPr>
        <p:spPr>
          <a:xfrm>
            <a:off x="846385" y="1844824"/>
            <a:ext cx="6965975" cy="15121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846385" y="4352525"/>
            <a:ext cx="6965975" cy="15121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>
                <a:solidFill>
                  <a:schemeClr val="bg1">
                    <a:lumMod val="75000"/>
                  </a:schemeClr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진출조달시장 분야</a:t>
            </a:r>
            <a:r>
              <a:rPr lang="en-US" altLang="ko-KR" sz="1400" dirty="0">
                <a:solidFill>
                  <a:schemeClr val="bg1">
                    <a:lumMod val="75000"/>
                  </a:schemeClr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solidFill>
                  <a:schemeClr val="bg1">
                    <a:lumMod val="75000"/>
                  </a:schemeClr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산업</a:t>
            </a:r>
            <a:r>
              <a:rPr lang="en-US" altLang="ko-KR" sz="1400" dirty="0">
                <a:solidFill>
                  <a:schemeClr val="bg1">
                    <a:lumMod val="75000"/>
                  </a:schemeClr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en-US" sz="1400" dirty="0">
                <a:solidFill>
                  <a:schemeClr val="bg1">
                    <a:lumMod val="75000"/>
                  </a:schemeClr>
                </a:solidFill>
                <a:latin typeface="맑은 고딕" panose="020B0503020000020004" pitchFamily="50" charset="-127"/>
                <a:cs typeface="Times New Roman" panose="02020603050405020304" pitchFamily="18" charset="0"/>
              </a:rPr>
              <a:t>진출계획 등</a:t>
            </a:r>
            <a:endParaRPr lang="en-US" altLang="ko-KR" sz="1400" dirty="0">
              <a:solidFill>
                <a:schemeClr val="bg1">
                  <a:lumMod val="75000"/>
                </a:schemeClr>
              </a:solidFill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9850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" y="8874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II. </a:t>
            </a:r>
            <a:r>
              <a:rPr lang="ko-KR" altLang="en-US" sz="3200" dirty="0">
                <a:solidFill>
                  <a:srgbClr val="0070C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해외진출 활동</a:t>
            </a:r>
            <a:r>
              <a:rPr lang="en-US" altLang="ko-KR" sz="32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pic>
        <p:nvPicPr>
          <p:cNvPr id="18" name="그림 9" descr="kotra-로고(바탕투명)큰거_하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534150"/>
            <a:ext cx="60483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직사각형 6"/>
          <p:cNvSpPr>
            <a:spLocks noChangeArrowheads="1"/>
          </p:cNvSpPr>
          <p:nvPr/>
        </p:nvSpPr>
        <p:spPr bwMode="auto">
          <a:xfrm>
            <a:off x="-2008" y="6632531"/>
            <a:ext cx="20517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altLang="ko-KR" sz="1000" b="1" spc="50" dirty="0">
                <a:ln w="11430"/>
                <a:latin typeface="Georgia" pitchFamily="18" charset="0"/>
                <a:ea typeface="HY견고딕" pitchFamily="18" charset="-127"/>
              </a:rPr>
              <a:t>Global Business Platform</a:t>
            </a:r>
          </a:p>
        </p:txBody>
      </p:sp>
      <p:sp>
        <p:nvSpPr>
          <p:cNvPr id="20" name="TextBox 10"/>
          <p:cNvSpPr txBox="1">
            <a:spLocks noChangeArrowheads="1"/>
          </p:cNvSpPr>
          <p:nvPr/>
        </p:nvSpPr>
        <p:spPr bwMode="auto">
          <a:xfrm>
            <a:off x="4284663" y="6535738"/>
            <a:ext cx="2696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632803"/>
              </p:ext>
            </p:extLst>
          </p:nvPr>
        </p:nvGraphicFramePr>
        <p:xfrm>
          <a:off x="827584" y="1909471"/>
          <a:ext cx="7770433" cy="4139758"/>
        </p:xfrm>
        <a:graphic>
          <a:graphicData uri="http://schemas.openxmlformats.org/drawingml/2006/table">
            <a:tbl>
              <a:tblPr/>
              <a:tblGrid>
                <a:gridCol w="2186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진출 활동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7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 진행예정 또는</a:t>
                      </a:r>
                      <a:r>
                        <a:rPr kumimoji="0" lang="en-US" altLang="ko-K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진행중인 프로젝트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ex1)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미국 보건부 대상 응급키트 납품 프로젝트 등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ex2)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과거 오프라인 마케팅 </a:t>
                      </a:r>
                      <a:endParaRPr kumimoji="0" lang="en-US" altLang="ko-K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수행경험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ex1)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미 주정부 조달 벤더와 상담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,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제품 설명회 등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반응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/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결과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과거 온라인 마케팅 </a:t>
                      </a:r>
                      <a:endParaRPr kumimoji="0" lang="en-US" altLang="ko-K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수행경험</a:t>
                      </a:r>
                      <a:endParaRPr kumimoji="0" lang="ko-K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ex1)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온라인 설명회 개최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, ZOOM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을 통한 상담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, e-</a:t>
                      </a:r>
                      <a:r>
                        <a:rPr kumimoji="0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카탈로그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제작 및 전파 등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823703"/>
                  </a:ext>
                </a:extLst>
              </a:tr>
              <a:tr h="13212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입찰서 제출경험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ex1) 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미국 </a:t>
                      </a:r>
                      <a:r>
                        <a:rPr kumimoji="0" lang="ko-KR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ㅇㅇㅇ</a:t>
                      </a:r>
                      <a:r>
                        <a:rPr kumimoji="0" lang="ko-KR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주 교육부 입찰을 위해 간접조달 참여 등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내용 개체 틀 7"/>
          <p:cNvSpPr txBox="1">
            <a:spLocks/>
          </p:cNvSpPr>
          <p:nvPr/>
        </p:nvSpPr>
        <p:spPr bwMode="auto">
          <a:xfrm>
            <a:off x="473412" y="959458"/>
            <a:ext cx="604280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ko-KR" sz="2000" kern="0" dirty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2000" kern="0" dirty="0">
                <a:latin typeface="HY견고딕" pitchFamily="18" charset="-127"/>
                <a:ea typeface="HY견고딕" pitchFamily="18" charset="-127"/>
              </a:rPr>
              <a:t>해외 공공조달 선도기업 육성사업 관련 내용</a:t>
            </a:r>
          </a:p>
        </p:txBody>
      </p:sp>
      <p:grpSp>
        <p:nvGrpSpPr>
          <p:cNvPr id="16" name="그룹 15"/>
          <p:cNvGrpSpPr/>
          <p:nvPr/>
        </p:nvGrpSpPr>
        <p:grpSpPr>
          <a:xfrm>
            <a:off x="-7675" y="332656"/>
            <a:ext cx="9144000" cy="504056"/>
            <a:chOff x="0" y="2996952"/>
            <a:chExt cx="9144000" cy="504056"/>
          </a:xfrm>
          <a:scene3d>
            <a:camera prst="orthographicFront">
              <a:rot lat="0" lon="0" rev="10800000"/>
            </a:camera>
            <a:lightRig rig="threePt" dir="t"/>
          </a:scene3d>
        </p:grpSpPr>
        <p:cxnSp>
          <p:nvCxnSpPr>
            <p:cNvPr id="17" name="직선 연결선 16"/>
            <p:cNvCxnSpPr/>
            <p:nvPr/>
          </p:nvCxnSpPr>
          <p:spPr>
            <a:xfrm flipH="1">
              <a:off x="0" y="3501008"/>
              <a:ext cx="2195736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 flipH="1">
              <a:off x="6859560" y="3501008"/>
              <a:ext cx="2284440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/>
            <p:cNvCxnSpPr/>
            <p:nvPr/>
          </p:nvCxnSpPr>
          <p:spPr>
            <a:xfrm flipH="1">
              <a:off x="2195736" y="2996952"/>
              <a:ext cx="57606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flipH="1">
              <a:off x="2752165" y="3010689"/>
              <a:ext cx="3404011" cy="0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6156176" y="2996952"/>
              <a:ext cx="703384" cy="504056"/>
            </a:xfrm>
            <a:prstGeom prst="line">
              <a:avLst/>
            </a:prstGeom>
            <a:ln w="22225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7555951"/>
      </p:ext>
    </p:extLst>
  </p:cSld>
  <p:clrMapOvr>
    <a:masterClrMapping/>
  </p:clrMapOvr>
</p:sld>
</file>

<file path=ppt/theme/theme1.xml><?xml version="1.0" encoding="utf-8"?>
<a:theme xmlns:a="http://schemas.openxmlformats.org/drawingml/2006/main" name="KOT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KOTRA" id="{11F3D895-0013-4CF2-95D3-70CA8E68200C}" vid="{B9ADF703-F3EA-4924-BAB4-DCDB87C8B03B}"/>
    </a:ext>
  </a:extLst>
</a:theme>
</file>

<file path=ppt/theme/theme2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KOTRA</Template>
  <TotalTime>4038</TotalTime>
  <Words>833</Words>
  <Application>Microsoft Office PowerPoint</Application>
  <PresentationFormat>화면 슬라이드 쇼(4:3)</PresentationFormat>
  <Paragraphs>208</Paragraphs>
  <Slides>12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12</vt:i4>
      </vt:variant>
    </vt:vector>
  </HeadingPairs>
  <TitlesOfParts>
    <vt:vector size="29" baseType="lpstr">
      <vt:lpstr>HY견고딕</vt:lpstr>
      <vt:lpstr>HY헤드라인M</vt:lpstr>
      <vt:lpstr>Yoon 윤고딕 530_TT</vt:lpstr>
      <vt:lpstr>Yoon 윤고딕 550_TT</vt:lpstr>
      <vt:lpstr>굴림</vt:lpstr>
      <vt:lpstr>맑은 고딕</vt:lpstr>
      <vt:lpstr>Arial</vt:lpstr>
      <vt:lpstr>Eras Demi ITC</vt:lpstr>
      <vt:lpstr>Georgia</vt:lpstr>
      <vt:lpstr>Times New Roman</vt:lpstr>
      <vt:lpstr>Trebuchet MS</vt:lpstr>
      <vt:lpstr>Wingdings</vt:lpstr>
      <vt:lpstr>Wingdings 2</vt:lpstr>
      <vt:lpstr>KOTRA</vt:lpstr>
      <vt:lpstr>3_Office 테마</vt:lpstr>
      <vt:lpstr>Office 테마</vt:lpstr>
      <vt:lpstr>2_Office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auney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auney</dc:creator>
  <cp:lastModifiedBy>Administrator</cp:lastModifiedBy>
  <cp:revision>292</cp:revision>
  <cp:lastPrinted>2018-03-23T09:06:44Z</cp:lastPrinted>
  <dcterms:created xsi:type="dcterms:W3CDTF">2012-11-30T14:36:44Z</dcterms:created>
  <dcterms:modified xsi:type="dcterms:W3CDTF">2022-12-12T06:52:39Z</dcterms:modified>
</cp:coreProperties>
</file>