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44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47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06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38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80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0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6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82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36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54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7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37E58-F18B-4FFB-9305-2590C5258A7F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A6D5-A1F7-481E-AAD4-45BF6E13F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91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70666" y="1957652"/>
            <a:ext cx="7450667" cy="13885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smtClean="0">
                <a:solidFill>
                  <a:schemeClr val="tx1"/>
                </a:solidFill>
              </a:rPr>
              <a:t>제품명</a:t>
            </a:r>
            <a:endParaRPr lang="ko-KR" altLang="en-US" sz="320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645832" y="4250266"/>
            <a:ext cx="6900333" cy="855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</a:rPr>
              <a:t>주의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공정한 평가를 위해 기업정보 등은 기재금지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132"/>
          <p:cNvSpPr txBox="1">
            <a:spLocks noChangeArrowheads="1"/>
          </p:cNvSpPr>
          <p:nvPr/>
        </p:nvSpPr>
        <p:spPr>
          <a:xfrm>
            <a:off x="250825" y="333375"/>
            <a:ext cx="5761038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신명조" panose="02030600000101010101" pitchFamily="18" charset="-127"/>
                <a:ea typeface="HY신명조" panose="02030600000101010101" pitchFamily="18" charset="-127"/>
              </a:rPr>
              <a:t>[2020</a:t>
            </a:r>
            <a:r>
              <a:rPr lang="ko-KR" altLang="en-US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신명조" panose="02030600000101010101" pitchFamily="18" charset="-127"/>
                <a:ea typeface="HY신명조" panose="02030600000101010101" pitchFamily="18" charset="-127"/>
              </a:rPr>
              <a:t>년 혁신제품 공공성 평가</a:t>
            </a:r>
            <a:r>
              <a:rPr lang="en-US" altLang="ko-KR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신명조" panose="02030600000101010101" pitchFamily="18" charset="-127"/>
                <a:ea typeface="HY신명조" panose="02030600000101010101" pitchFamily="18" charset="-127"/>
              </a:rPr>
              <a:t>(2</a:t>
            </a:r>
            <a:r>
              <a:rPr lang="ko-KR" altLang="en-US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신명조" panose="02030600000101010101" pitchFamily="18" charset="-127"/>
                <a:ea typeface="HY신명조" panose="02030600000101010101" pitchFamily="18" charset="-127"/>
              </a:rPr>
              <a:t>차</a:t>
            </a:r>
            <a:r>
              <a:rPr lang="en-US" altLang="ko-KR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신명조" panose="02030600000101010101" pitchFamily="18" charset="-127"/>
                <a:ea typeface="HY신명조" panose="02030600000101010101" pitchFamily="18" charset="-127"/>
              </a:rPr>
              <a:t>)]</a:t>
            </a:r>
            <a:endParaRPr lang="es-ES" altLang="ko-KR" sz="24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67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38666" y="695325"/>
            <a:ext cx="11710459" cy="5819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◈ 가이드 목적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서면평가로 진행함에 따라 평가의 객관성 확보를 위해 자료의 표준화</a:t>
            </a:r>
            <a:endParaRPr lang="en-US" altLang="ko-KR" sz="1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◈ 평가의 주안점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본 평가는 혁신제품 </a:t>
            </a:r>
            <a:r>
              <a:rPr lang="en-US" altLang="ko-KR" dirty="0" smtClean="0">
                <a:solidFill>
                  <a:schemeClr val="tx1"/>
                </a:solidFill>
              </a:rPr>
              <a:t>‘</a:t>
            </a:r>
            <a:r>
              <a:rPr lang="ko-KR" altLang="en-US" dirty="0" smtClean="0">
                <a:solidFill>
                  <a:schemeClr val="tx1"/>
                </a:solidFill>
              </a:rPr>
              <a:t>공공성 평가</a:t>
            </a:r>
            <a:r>
              <a:rPr lang="en-US" altLang="ko-KR" dirty="0" smtClean="0">
                <a:solidFill>
                  <a:schemeClr val="tx1"/>
                </a:solidFill>
              </a:rPr>
              <a:t>’</a:t>
            </a:r>
            <a:r>
              <a:rPr lang="ko-KR" altLang="en-US" dirty="0" smtClean="0">
                <a:solidFill>
                  <a:schemeClr val="tx1"/>
                </a:solidFill>
              </a:rPr>
              <a:t>를 목적으로 하며 다음의 질의를 평가위원에게 요청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◈ 작성방식 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- </a:t>
            </a:r>
            <a:r>
              <a:rPr lang="ko-KR" altLang="en-US" dirty="0" smtClean="0">
                <a:solidFill>
                  <a:schemeClr val="tx1"/>
                </a:solidFill>
              </a:rPr>
              <a:t>표준화 된 목차에 따라 작성하되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평가위원의 이해도를 위해 제품 설명 등은 그림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등 충분히 활용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필요 시 동영상 별도 첨부 가능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별도 파일로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다만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발표자료 및 영상자료 용량이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30MB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넘지 않도록 제시</a:t>
            </a:r>
            <a:endParaRPr lang="en-US" altLang="ko-KR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폰트 및 서식은 자유롭게 작성하되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가능한 간결하고 명료하게 작성</a:t>
            </a:r>
            <a:endParaRPr lang="en-US" altLang="ko-KR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-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우수제품이나</a:t>
            </a:r>
            <a:r>
              <a:rPr lang="en-US" altLang="ko-KR" dirty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다수공급자계약 등에 기 등록 또는 과거 등록된 경우 평가와 관계없이 제외됨</a:t>
            </a:r>
            <a:endParaRPr lang="en-US" altLang="ko-KR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 -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제출 파일은  기업명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_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혁신제품  으로 저장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, PPT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또는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PDF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양식 관계 없으나 </a:t>
            </a:r>
            <a:r>
              <a:rPr lang="ko-KR" altLang="en-US" dirty="0" err="1" smtClean="0">
                <a:solidFill>
                  <a:schemeClr val="tx1"/>
                </a:solidFill>
                <a:latin typeface="맑은 고딕" panose="020B0503020000020004" pitchFamily="50" charset="-127"/>
              </a:rPr>
              <a:t>폰트깨짐을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고려 가능한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PDF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제출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8666" y="93133"/>
            <a:ext cx="7450667" cy="5164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</a:rPr>
              <a:t>발표자료 작성 가이드 개요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849" y="1560849"/>
            <a:ext cx="6104467" cy="284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9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45067" y="491067"/>
            <a:ext cx="3073400" cy="66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solidFill>
                  <a:schemeClr val="tx1"/>
                </a:solidFill>
              </a:rPr>
              <a:t>목차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86934" y="1904999"/>
            <a:ext cx="4072466" cy="32681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solidFill>
                  <a:schemeClr val="tx1"/>
                </a:solidFill>
              </a:rPr>
              <a:t>제품 설명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solidFill>
                  <a:schemeClr val="tx1"/>
                </a:solidFill>
              </a:rPr>
              <a:t>혁신의 이유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solidFill>
                  <a:schemeClr val="tx1"/>
                </a:solidFill>
              </a:rPr>
              <a:t>공공수요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solidFill>
                  <a:schemeClr val="tx1"/>
                </a:solidFill>
              </a:rPr>
              <a:t>기타 증빙 등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solidFill>
                  <a:schemeClr val="tx1"/>
                </a:solidFill>
              </a:rPr>
              <a:t>기타 설명자료</a:t>
            </a:r>
            <a:endParaRPr lang="en-US" altLang="ko-K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6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7201" y="347133"/>
            <a:ext cx="3073400" cy="66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</a:rPr>
              <a:t>제품 설명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13467" y="1888067"/>
            <a:ext cx="8373533" cy="3886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작성가이드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신청대상 제품 설명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제품 원리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도입영역 등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핵심 기술이 제품에 어떻게 반영되었는가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유사 제품과의 차별성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제품의 완성 수준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즉시 납품</a:t>
            </a:r>
            <a:r>
              <a:rPr lang="en-US" altLang="ko-KR" dirty="0" smtClean="0">
                <a:solidFill>
                  <a:schemeClr val="tx1"/>
                </a:solidFill>
              </a:rPr>
              <a:t>?, </a:t>
            </a:r>
            <a:r>
              <a:rPr lang="ko-KR" altLang="en-US" dirty="0" smtClean="0">
                <a:solidFill>
                  <a:schemeClr val="tx1"/>
                </a:solidFill>
              </a:rPr>
              <a:t>추가 개발필요 등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현재 공공계약 실적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존재하는 경우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작성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실적이 있는 경우 </a:t>
            </a:r>
            <a:r>
              <a:rPr lang="ko-KR" altLang="en-US" dirty="0" err="1" smtClean="0">
                <a:solidFill>
                  <a:schemeClr val="tx1"/>
                </a:solidFill>
              </a:rPr>
              <a:t>구매매칭</a:t>
            </a:r>
            <a:r>
              <a:rPr lang="ko-KR" altLang="en-US" dirty="0" smtClean="0">
                <a:solidFill>
                  <a:schemeClr val="tx1"/>
                </a:solidFill>
              </a:rPr>
              <a:t> 등 용이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6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7201" y="347133"/>
            <a:ext cx="3073400" cy="66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2. </a:t>
            </a:r>
            <a:r>
              <a:rPr lang="ko-KR" altLang="en-US" sz="2000" dirty="0" smtClean="0">
                <a:solidFill>
                  <a:schemeClr val="tx1"/>
                </a:solidFill>
              </a:rPr>
              <a:t>혁신의 이유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3466" y="1286933"/>
            <a:ext cx="11370733" cy="4622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작성가이드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공공의 문제해결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① </a:t>
            </a:r>
            <a:r>
              <a:rPr lang="ko-KR" altLang="en-US" sz="1600" dirty="0" smtClean="0">
                <a:solidFill>
                  <a:schemeClr val="tx1"/>
                </a:solidFill>
              </a:rPr>
              <a:t>현재 해당 제품이 활용되는 영역에서 공공이 가지는 문제점은 무엇이며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신청 제품을 통해 무엇을 해결할 수 있는가</a:t>
            </a:r>
            <a:r>
              <a:rPr lang="en-US" altLang="ko-KR" sz="1600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②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현재 유사 제품과 차별되는 기술적</a:t>
            </a:r>
            <a:r>
              <a:rPr lang="en-US" altLang="ko-KR" sz="1600" dirty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또는 다른 핵심적 차별성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③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공공에 </a:t>
            </a:r>
            <a:r>
              <a:rPr lang="ko-KR" altLang="en-US" sz="1600" dirty="0" err="1" smtClean="0">
                <a:solidFill>
                  <a:schemeClr val="tx1"/>
                </a:solidFill>
                <a:latin typeface="맑은 고딕" panose="020B0503020000020004" pitchFamily="50" charset="-127"/>
              </a:rPr>
              <a:t>도입시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발생하는 구매비용과 유지비용 등에 대한 설명</a:t>
            </a:r>
            <a:endParaRPr lang="en-US" altLang="ko-KR" sz="1600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endParaRPr lang="en-US" altLang="ko-KR" sz="1600" dirty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ko-KR" altLang="en-US" dirty="0" smtClean="0">
                <a:solidFill>
                  <a:prstClr val="black"/>
                </a:solidFill>
              </a:rPr>
              <a:t>사회적 편익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/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① </a:t>
            </a:r>
            <a:r>
              <a:rPr lang="ko-KR" altLang="en-US" sz="1600" dirty="0" smtClean="0">
                <a:solidFill>
                  <a:prstClr val="black"/>
                </a:solidFill>
              </a:rPr>
              <a:t>신청 제품을 도입 함으로서 국민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</a:rPr>
              <a:t>공공기관 등은 어떠한 경제적 이익이 발생하는가</a:t>
            </a:r>
            <a:r>
              <a:rPr lang="en-US" altLang="ko-KR" sz="1600" dirty="0" smtClean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②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정부가 신청제품을 구매 함으로서 어떠한 장점을 가지게 되는가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?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endParaRPr lang="en-US" altLang="ko-KR" sz="1600" dirty="0" smtClean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ko-KR" altLang="en-US" dirty="0" smtClean="0">
                <a:solidFill>
                  <a:prstClr val="black"/>
                </a:solidFill>
              </a:rPr>
              <a:t>혁신구매 필요성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/>
            <a:r>
              <a:rPr lang="en-US" altLang="ko-KR" sz="1600" dirty="0" smtClean="0">
                <a:solidFill>
                  <a:prstClr val="black"/>
                </a:solidFill>
              </a:rPr>
              <a:t>  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</a:rPr>
              <a:t>① </a:t>
            </a:r>
            <a:r>
              <a:rPr lang="ko-KR" altLang="en-US" sz="1600" dirty="0" smtClean="0">
                <a:solidFill>
                  <a:prstClr val="black"/>
                </a:solidFill>
              </a:rPr>
              <a:t>정부의 정책과 어떠한 연계성이 있는가</a:t>
            </a:r>
            <a:r>
              <a:rPr lang="en-US" altLang="ko-KR" sz="1600" dirty="0" smtClean="0">
                <a:solidFill>
                  <a:prstClr val="black"/>
                </a:solidFill>
              </a:rPr>
              <a:t>? (4</a:t>
            </a:r>
            <a:r>
              <a:rPr lang="ko-KR" altLang="en-US" sz="1600" dirty="0" err="1" smtClean="0">
                <a:solidFill>
                  <a:prstClr val="black"/>
                </a:solidFill>
              </a:rPr>
              <a:t>차산업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</a:rPr>
              <a:t>뉴딜정책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err="1" smtClean="0">
                <a:solidFill>
                  <a:prstClr val="black"/>
                </a:solidFill>
              </a:rPr>
              <a:t>그린뉴틸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</a:rPr>
              <a:t>친환경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</a:rPr>
              <a:t>재난안전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err="1" smtClean="0">
                <a:solidFill>
                  <a:prstClr val="black"/>
                </a:solidFill>
              </a:rPr>
              <a:t>감염병</a:t>
            </a:r>
            <a:r>
              <a:rPr lang="ko-KR" altLang="en-US" sz="1600" dirty="0" smtClean="0">
                <a:solidFill>
                  <a:prstClr val="black"/>
                </a:solidFill>
              </a:rPr>
              <a:t> 등 예를 드시오</a:t>
            </a:r>
            <a:r>
              <a:rPr lang="en-US" altLang="ko-KR" sz="16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② </a:t>
            </a:r>
            <a:r>
              <a:rPr lang="ko-KR" altLang="en-US" sz="1600" dirty="0" smtClean="0">
                <a:solidFill>
                  <a:prstClr val="black"/>
                </a:solidFill>
              </a:rPr>
              <a:t>해외수출</a:t>
            </a:r>
            <a:r>
              <a:rPr lang="en-US" altLang="ko-KR" sz="1600" dirty="0" smtClean="0">
                <a:solidFill>
                  <a:prstClr val="black"/>
                </a:solidFill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</a:rPr>
              <a:t>산업발전 등에 기여할 수 있는가</a:t>
            </a:r>
            <a:r>
              <a:rPr lang="en-US" altLang="ko-KR" sz="1600" dirty="0" smtClean="0">
                <a:solidFill>
                  <a:prstClr val="black"/>
                </a:solidFill>
              </a:rPr>
              <a:t>? (</a:t>
            </a:r>
            <a:r>
              <a:rPr lang="ko-KR" altLang="en-US" sz="1600" dirty="0" smtClean="0">
                <a:solidFill>
                  <a:prstClr val="black"/>
                </a:solidFill>
              </a:rPr>
              <a:t>세계최초</a:t>
            </a:r>
            <a:r>
              <a:rPr lang="en-US" altLang="ko-KR" sz="1600" dirty="0" smtClean="0">
                <a:solidFill>
                  <a:prstClr val="black"/>
                </a:solidFill>
              </a:rPr>
              <a:t>? , </a:t>
            </a:r>
            <a:r>
              <a:rPr lang="ko-KR" altLang="en-US" sz="1600" dirty="0" smtClean="0">
                <a:solidFill>
                  <a:prstClr val="black"/>
                </a:solidFill>
              </a:rPr>
              <a:t>해외제품 국산화 등</a:t>
            </a:r>
            <a:r>
              <a:rPr lang="en-US" altLang="ko-KR" sz="1600" dirty="0" smtClean="0">
                <a:solidFill>
                  <a:prstClr val="black"/>
                </a:solidFill>
              </a:rPr>
              <a:t>)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8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7201" y="347133"/>
            <a:ext cx="3073400" cy="66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3. </a:t>
            </a:r>
            <a:r>
              <a:rPr lang="ko-KR" altLang="en-US" sz="2000" dirty="0" smtClean="0">
                <a:solidFill>
                  <a:schemeClr val="tx1"/>
                </a:solidFill>
              </a:rPr>
              <a:t>공공수요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26533" y="1329266"/>
            <a:ext cx="11370733" cy="4622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작성가이드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공공의 도입 영역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① </a:t>
            </a:r>
            <a:r>
              <a:rPr lang="ko-KR" altLang="en-US" sz="1600" dirty="0" smtClean="0">
                <a:solidFill>
                  <a:schemeClr val="tx1"/>
                </a:solidFill>
              </a:rPr>
              <a:t>해당제품은 누가 구매할 수 있는가</a:t>
            </a:r>
            <a:r>
              <a:rPr lang="en-US" altLang="ko-KR" sz="1600" dirty="0" smtClean="0">
                <a:solidFill>
                  <a:schemeClr val="tx1"/>
                </a:solidFill>
              </a:rPr>
              <a:t>? (</a:t>
            </a:r>
            <a:r>
              <a:rPr lang="ko-KR" altLang="en-US" sz="1600" dirty="0" smtClean="0">
                <a:solidFill>
                  <a:schemeClr val="tx1"/>
                </a:solidFill>
              </a:rPr>
              <a:t>공공기관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</a:rPr>
              <a:t>또는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지차체</a:t>
            </a:r>
            <a:r>
              <a:rPr lang="en-US" altLang="ko-KR" sz="1600" dirty="0" smtClean="0">
                <a:solidFill>
                  <a:schemeClr val="tx1"/>
                </a:solidFill>
              </a:rPr>
              <a:t>, 000</a:t>
            </a:r>
            <a:r>
              <a:rPr lang="ko-KR" altLang="en-US" sz="1600" dirty="0" smtClean="0">
                <a:solidFill>
                  <a:schemeClr val="tx1"/>
                </a:solidFill>
              </a:rPr>
              <a:t>부서</a:t>
            </a:r>
            <a:r>
              <a:rPr lang="en-US" altLang="ko-KR" sz="1600" dirty="0">
                <a:solidFill>
                  <a:schemeClr val="tx1"/>
                </a:solidFill>
              </a:rPr>
              <a:t>)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②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해당 영역에서는 현재는 어떠한 방식과 어떠한 대상을 활용하고 있는가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?</a:t>
            </a:r>
          </a:p>
          <a:p>
            <a:endParaRPr lang="en-US" altLang="ko-KR" sz="16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</a:rPr>
              <a:t>공공의 예상 시장규모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0"/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①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공공에서 구매할 수 있는 시장규모는 어느 정도 될 것으로 예상하는가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?</a:t>
            </a:r>
          </a:p>
          <a:p>
            <a:pPr lvl="0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②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시장규모에 대한 근거는 무엇인가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?</a:t>
            </a:r>
            <a:endParaRPr lang="en-US" altLang="ko-K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8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7201" y="347133"/>
            <a:ext cx="3073400" cy="66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4. </a:t>
            </a:r>
            <a:r>
              <a:rPr lang="ko-KR" altLang="en-US" sz="2000" dirty="0" smtClean="0">
                <a:solidFill>
                  <a:schemeClr val="tx1"/>
                </a:solidFill>
              </a:rPr>
              <a:t>기타증빙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26533" y="1329266"/>
            <a:ext cx="11370733" cy="4622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작성가이드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 - </a:t>
            </a:r>
            <a:r>
              <a:rPr lang="ko-KR" altLang="en-US" dirty="0" smtClean="0">
                <a:solidFill>
                  <a:schemeClr val="tx1"/>
                </a:solidFill>
              </a:rPr>
              <a:t>관련 인증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특허 등 자유롭게 작성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7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7201" y="347133"/>
            <a:ext cx="3073400" cy="66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5. </a:t>
            </a:r>
            <a:r>
              <a:rPr lang="ko-KR" altLang="en-US" sz="2000" dirty="0" smtClean="0">
                <a:solidFill>
                  <a:schemeClr val="tx1"/>
                </a:solidFill>
              </a:rPr>
              <a:t>기타 설명자료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26533" y="1329266"/>
            <a:ext cx="11370733" cy="4622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작성가이드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 - </a:t>
            </a:r>
            <a:r>
              <a:rPr lang="ko-KR" altLang="en-US" dirty="0" smtClean="0">
                <a:solidFill>
                  <a:schemeClr val="tx1"/>
                </a:solidFill>
              </a:rPr>
              <a:t>자유롭게 작성하되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평가 영역에 해당되지 않으므로 분량 등 고려하여 </a:t>
            </a:r>
            <a:r>
              <a:rPr lang="ko-KR" altLang="en-US" dirty="0" smtClean="0">
                <a:solidFill>
                  <a:schemeClr val="tx1"/>
                </a:solidFill>
              </a:rPr>
              <a:t>작성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>
                <a:solidFill>
                  <a:schemeClr val="tx1"/>
                </a:solidFill>
              </a:rPr>
              <a:t>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기업정보는 기재 금지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0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420</Words>
  <Application>Microsoft Office PowerPoint</Application>
  <PresentationFormat>와이드스크린</PresentationFormat>
  <Paragraphs>69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HY신명조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2020-09-06T23:58:00Z</dcterms:created>
  <dcterms:modified xsi:type="dcterms:W3CDTF">2020-09-07T02:32:56Z</dcterms:modified>
</cp:coreProperties>
</file>